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"/>
  </p:notesMasterIdLst>
  <p:handoutMasterIdLst>
    <p:handoutMasterId r:id="rId6"/>
  </p:handoutMasterIdLst>
  <p:sldIdLst>
    <p:sldId id="256" r:id="rId2"/>
    <p:sldId id="290" r:id="rId3"/>
    <p:sldId id="292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54" d="100"/>
          <a:sy n="54" d="100"/>
        </p:scale>
        <p:origin x="-102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218112324818814"/>
          <c:y val="0.19767645229593422"/>
          <c:w val="0.56040459317585301"/>
          <c:h val="0.5429471316085489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C3-4640-9121-BA9F744635EA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C3-4640-9121-BA9F744635EA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rgbClr val="5E9EFF"/>
                  </a:gs>
                  <a:gs pos="39999">
                    <a:srgbClr val="85C2FF"/>
                  </a:gs>
                  <a:gs pos="70000">
                    <a:srgbClr val="C4D6EB"/>
                  </a:gs>
                  <a:gs pos="100000">
                    <a:srgbClr val="FFEBFA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4C3-4640-9121-BA9F744635EA}"/>
              </c:ext>
            </c:extLst>
          </c:dPt>
          <c:dPt>
            <c:idx val="3"/>
            <c:bubble3D val="0"/>
            <c:spPr>
              <a:gradFill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4C3-4640-9121-BA9F744635EA}"/>
              </c:ext>
            </c:extLst>
          </c:dPt>
          <c:dPt>
            <c:idx val="4"/>
            <c:bubble3D val="0"/>
            <c:spPr>
              <a:gradFill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4C3-4640-9121-BA9F744635EA}"/>
              </c:ext>
            </c:extLst>
          </c:dPt>
          <c:dPt>
            <c:idx val="5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4C3-4640-9121-BA9F744635EA}"/>
              </c:ext>
            </c:extLst>
          </c:dPt>
          <c:dPt>
            <c:idx val="6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4C3-4640-9121-BA9F744635EA}"/>
              </c:ext>
            </c:extLst>
          </c:dPt>
          <c:dPt>
            <c:idx val="7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D4C3-4640-9121-BA9F744635EA}"/>
              </c:ext>
            </c:extLst>
          </c:dPt>
          <c:dPt>
            <c:idx val="8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D4C3-4640-9121-BA9F744635EA}"/>
              </c:ext>
            </c:extLst>
          </c:dPt>
          <c:dPt>
            <c:idx val="9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D4C3-4640-9121-BA9F744635EA}"/>
              </c:ext>
            </c:extLst>
          </c:dPt>
          <c:dPt>
            <c:idx val="1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D4C3-4640-9121-BA9F744635EA}"/>
              </c:ext>
            </c:extLst>
          </c:dPt>
          <c:dPt>
            <c:idx val="11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D4C3-4640-9121-BA9F744635EA}"/>
              </c:ext>
            </c:extLst>
          </c:dPt>
          <c:dPt>
            <c:idx val="13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D4C3-4640-9121-BA9F744635EA}"/>
              </c:ext>
            </c:extLst>
          </c:dPt>
          <c:dLbls>
            <c:dLbl>
              <c:idx val="0"/>
              <c:layout>
                <c:manualLayout>
                  <c:x val="-6.948722511380992E-2"/>
                  <c:y val="-3.188479700889075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C3-4640-9121-BA9F744635EA}"/>
                </c:ext>
              </c:extLst>
            </c:dLbl>
            <c:dLbl>
              <c:idx val="1"/>
              <c:layout>
                <c:manualLayout>
                  <c:x val="-6.2189673324732728E-2"/>
                  <c:y val="-0.17714450762739156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4C3-4640-9121-BA9F744635EA}"/>
                </c:ext>
              </c:extLst>
            </c:dLbl>
            <c:dLbl>
              <c:idx val="2"/>
              <c:layout>
                <c:manualLayout>
                  <c:x val="-5.3493631092723639E-3"/>
                  <c:y val="-0.1408826781613560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4C3-4640-9121-BA9F744635EA}"/>
                </c:ext>
              </c:extLst>
            </c:dLbl>
            <c:dLbl>
              <c:idx val="5"/>
              <c:layout>
                <c:manualLayout>
                  <c:x val="8.5160104986876636E-2"/>
                  <c:y val="3.850581177352831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4C3-4640-9121-BA9F744635EA}"/>
                </c:ext>
              </c:extLst>
            </c:dLbl>
            <c:dLbl>
              <c:idx val="6"/>
              <c:layout>
                <c:manualLayout>
                  <c:x val="6.2700787401574809E-2"/>
                  <c:y val="9.220659917510311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4C3-4640-9121-BA9F744635EA}"/>
                </c:ext>
              </c:extLst>
            </c:dLbl>
            <c:dLbl>
              <c:idx val="7"/>
              <c:layout>
                <c:manualLayout>
                  <c:x val="-8.5701543662974347E-2"/>
                  <c:y val="4.764758091184227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4C3-4640-9121-BA9F744635EA}"/>
                </c:ext>
              </c:extLst>
            </c:dLbl>
            <c:dLbl>
              <c:idx val="8"/>
              <c:layout>
                <c:manualLayout>
                  <c:x val="2.4848377003722009E-3"/>
                  <c:y val="5.148782575859652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4C3-4640-9121-BA9F744635EA}"/>
                </c:ext>
              </c:extLst>
            </c:dLbl>
            <c:dLbl>
              <c:idx val="9"/>
              <c:layout>
                <c:manualLayout>
                  <c:x val="1.6243308569479661E-3"/>
                  <c:y val="-0.1068906450667912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4C3-4640-9121-BA9F744635EA}"/>
                </c:ext>
              </c:extLst>
            </c:dLbl>
            <c:dLbl>
              <c:idx val="10"/>
              <c:layout>
                <c:manualLayout>
                  <c:x val="3.7664783427495289E-2"/>
                  <c:y val="-0.30715185428792668"/>
                </c:manualLayout>
              </c:layout>
              <c:tx>
                <c:rich>
                  <a:bodyPr/>
                  <a:lstStyle/>
                  <a:p>
                    <a:pPr>
                      <a:defRPr sz="2400"/>
                    </a:pPr>
                    <a:r>
                      <a:rPr lang="ru-RU" sz="2400" dirty="0"/>
                      <a:t>обследование </a:t>
                    </a:r>
                    <a:r>
                      <a:rPr lang="ru-RU" sz="2400" dirty="0" smtClean="0"/>
                      <a:t>почв; </a:t>
                    </a:r>
                    <a:r>
                      <a:rPr lang="ru-RU" sz="2400" dirty="0"/>
                      <a:t>2068,32; 50%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D4C3-4640-9121-BA9F744635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'Центр (2)'!$B$4:$O$4</c:f>
              <c:strCache>
                <c:ptCount val="14"/>
                <c:pt idx="0">
                  <c:v>технологии, элементы </c:v>
                </c:pt>
                <c:pt idx="1">
                  <c:v>новые виды продукции (ТУ, ТИ)</c:v>
                </c:pt>
                <c:pt idx="2">
                  <c:v>новые методы и методики</c:v>
                </c:pt>
                <c:pt idx="3">
                  <c:v>совершенствование сортимента</c:v>
                </c:pt>
                <c:pt idx="4">
                  <c:v>роялти по лиц.договорам</c:v>
                </c:pt>
                <c:pt idx="5">
                  <c:v>проектирование насаждений</c:v>
                </c:pt>
                <c:pt idx="6">
                  <c:v>мониторинг состояния насаждений</c:v>
                </c:pt>
                <c:pt idx="7">
                  <c:v>посадоч. материал</c:v>
                </c:pt>
                <c:pt idx="8">
                  <c:v>испытания препаратов</c:v>
                </c:pt>
                <c:pt idx="9">
                  <c:v>испытания и сертификация продукции </c:v>
                </c:pt>
                <c:pt idx="10">
                  <c:v>обследование почв и анализ сточных вод </c:v>
                </c:pt>
                <c:pt idx="11">
                  <c:v>образовательная деятельность</c:v>
                </c:pt>
                <c:pt idx="12">
                  <c:v>конференции</c:v>
                </c:pt>
                <c:pt idx="13">
                  <c:v>консультационные услуги</c:v>
                </c:pt>
              </c:strCache>
            </c:strRef>
          </c:cat>
          <c:val>
            <c:numRef>
              <c:f>'Центр (2)'!$B$5:$O$5</c:f>
              <c:numCache>
                <c:formatCode>General</c:formatCode>
                <c:ptCount val="14"/>
                <c:pt idx="3">
                  <c:v>480.7</c:v>
                </c:pt>
                <c:pt idx="5">
                  <c:v>775</c:v>
                </c:pt>
                <c:pt idx="6">
                  <c:v>500</c:v>
                </c:pt>
                <c:pt idx="7">
                  <c:v>304.3</c:v>
                </c:pt>
                <c:pt idx="10">
                  <c:v>2068.3200000000002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D4C3-4640-9121-BA9F74463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541DB-1FDF-4D6F-AEF9-2D4D8B893ABE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3D189-DF6B-4A4B-8B67-B2CF2FAA18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0335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8C561-81F4-4FDE-8E7D-37B6C65961BC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BDA41-A084-4940-9ED1-EEA16871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95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79C15-8D6E-4D5A-80BA-5DAF74A1367C}" type="datetime1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708B3-3E5C-4454-B634-252E38B56AF7}" type="datetime1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5E5F4-DFB6-43FF-84FC-8B28F412B987}" type="datetime1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C484-FF96-4F4A-9028-BFD5C1F47C86}" type="datetime1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B44-F544-40C3-BF31-25BFF1374F71}" type="datetime1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6075A-6637-4C63-8CAC-62DC1535AFD8}" type="datetime1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86576-58CF-4A62-92FB-EC92BF8F3FF6}" type="datetime1">
              <a:rPr lang="ru-RU" smtClean="0"/>
              <a:t>05.02.2023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FF3B-3F44-44CC-8F55-6DAFED99DEE1}" type="datetime1">
              <a:rPr lang="ru-RU" smtClean="0"/>
              <a:t>05.02.2023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121AE-34E4-4B4E-A104-54F6457AF9C1}" type="datetime1">
              <a:rPr lang="ru-RU" smtClean="0"/>
              <a:t>05.02.2023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71574-1867-4301-86C7-9A2E32FF4AD1}" type="datetime1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CA6E2-845A-4BD9-AE4B-BF7B49062FB5}" type="datetime1">
              <a:rPr lang="ru-RU" smtClean="0"/>
              <a:t>05.02.2023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3BCE481-16A0-4987-AA9D-4512E6A04355}" type="datetime1">
              <a:rPr lang="ru-RU" smtClean="0"/>
              <a:t>05.02.2023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132856"/>
            <a:ext cx="8568952" cy="1152128"/>
          </a:xfrm>
        </p:spPr>
        <p:txBody>
          <a:bodyPr>
            <a:noAutofit/>
          </a:bodyPr>
          <a:lstStyle/>
          <a:p>
            <a:r>
              <a:rPr lang="ru-RU" sz="355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 </a:t>
            </a:r>
            <a:br>
              <a:rPr lang="ru-RU" sz="355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5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исследований </a:t>
            </a:r>
            <a:r>
              <a:rPr lang="ru-RU" sz="355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АЗОСВиВ</a:t>
            </a:r>
            <a:endParaRPr lang="ru-RU" sz="355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725144"/>
            <a:ext cx="6912768" cy="1705744"/>
          </a:xfrm>
        </p:spPr>
        <p:txBody>
          <a:bodyPr>
            <a:normAutofit fontScale="92500" lnSpcReduction="20000"/>
          </a:bodyPr>
          <a:lstStyle/>
          <a:p>
            <a:pPr algn="r">
              <a:spcBef>
                <a:spcPts val="0"/>
              </a:spcBef>
            </a:pPr>
            <a:r>
              <a:rPr lang="ru-RU" sz="2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Докладчик: директор </a:t>
            </a:r>
            <a:r>
              <a:rPr lang="ru-RU" sz="2800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АЗОСВиВ</a:t>
            </a:r>
            <a:r>
              <a:rPr lang="ru-RU" sz="2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r">
              <a:spcBef>
                <a:spcPts val="0"/>
              </a:spcBef>
            </a:pPr>
            <a:r>
              <a:rPr lang="ru-RU" sz="2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филиала ФГБНУ СКФНЦСВВ,</a:t>
            </a:r>
          </a:p>
          <a:p>
            <a:pPr algn="r">
              <a:spcBef>
                <a:spcPts val="0"/>
              </a:spcBef>
            </a:pPr>
            <a:r>
              <a:rPr lang="ru-RU" sz="2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к.с</a:t>
            </a:r>
            <a:r>
              <a:rPr lang="ru-RU" sz="2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.-х. н.  Лукьянов А.А.</a:t>
            </a:r>
          </a:p>
          <a:p>
            <a:pPr algn="r">
              <a:spcBef>
                <a:spcPts val="0"/>
              </a:spcBef>
            </a:pP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06.02.2023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58" y="0"/>
            <a:ext cx="5233691" cy="72000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0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0" y="116632"/>
            <a:ext cx="8460432" cy="6741368"/>
          </a:xfrm>
        </p:spPr>
        <p:txBody>
          <a:bodyPr>
            <a:normAutofit fontScale="25000" lnSpcReduction="20000"/>
          </a:bodyPr>
          <a:lstStyle/>
          <a:p>
            <a:pPr marL="114300" indent="0" algn="ctr">
              <a:buNone/>
            </a:pPr>
            <a:r>
              <a:rPr lang="ru-RU" sz="9600" b="1" dirty="0"/>
              <a:t>Тематические направления исследований 2023 г</a:t>
            </a:r>
            <a:r>
              <a:rPr lang="ru-RU" sz="9600" b="1" dirty="0" smtClean="0"/>
              <a:t>.:</a:t>
            </a:r>
            <a:endParaRPr lang="ru-RU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8400" dirty="0" smtClean="0"/>
              <a:t> «Провести </a:t>
            </a:r>
            <a:r>
              <a:rPr lang="ru-RU" sz="8400" dirty="0"/>
              <a:t>поиск, мобилизацию, сохранение и изучение </a:t>
            </a:r>
            <a:r>
              <a:rPr lang="ru-RU" sz="8400" dirty="0" err="1"/>
              <a:t>генресурсов</a:t>
            </a:r>
            <a:r>
              <a:rPr lang="ru-RU" sz="8400" dirty="0"/>
              <a:t> винограда и создать сорта нового поколения с высоким потенциалом адаптивности, продуктивности и технологичности»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8400" dirty="0" smtClean="0"/>
              <a:t> «</a:t>
            </a:r>
            <a:r>
              <a:rPr lang="ru-RU" sz="8400" dirty="0"/>
              <a:t>Разработка метода анализа индексов вегетации ампелоценозов по многолетним спутниковым данным»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ru-RU" sz="8400" dirty="0" smtClean="0"/>
              <a:t> «</a:t>
            </a:r>
            <a:r>
              <a:rPr lang="ru-RU" sz="8400" dirty="0"/>
              <a:t>Получить новые знания о закономерностях влияния биотических и абиотических факторов выращивания винограда, а также технологических приемов производства вин на изменение биохимического состава винодельческой продукции»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800" b="1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9600" b="1" dirty="0" smtClean="0"/>
              <a:t>Актуальные приоритеты </a:t>
            </a:r>
            <a:r>
              <a:rPr lang="ru-RU" sz="9600" b="1" dirty="0" err="1" smtClean="0"/>
              <a:t>АЗОСВиВ</a:t>
            </a:r>
            <a:r>
              <a:rPr lang="ru-RU" sz="9600" b="1" dirty="0" smtClean="0"/>
              <a:t> в 2023 г. для популяризации и реализации </a:t>
            </a:r>
            <a:r>
              <a:rPr lang="ru-RU" sz="9600" b="1" dirty="0"/>
              <a:t>научно-технической </a:t>
            </a:r>
            <a:r>
              <a:rPr lang="ru-RU" sz="9600" b="1" dirty="0" smtClean="0"/>
              <a:t>продукции</a:t>
            </a:r>
          </a:p>
          <a:p>
            <a:r>
              <a:rPr lang="ru-RU" sz="8000" dirty="0" smtClean="0"/>
              <a:t>закладка </a:t>
            </a:r>
            <a:r>
              <a:rPr lang="ru-RU" sz="8000" dirty="0"/>
              <a:t>маточных насаждений винограда сортами селекции АЗОС и центра;</a:t>
            </a:r>
          </a:p>
          <a:p>
            <a:r>
              <a:rPr lang="ru-RU" sz="8000" dirty="0" smtClean="0"/>
              <a:t>производство </a:t>
            </a:r>
            <a:r>
              <a:rPr lang="ru-RU" sz="8000" dirty="0"/>
              <a:t>посадочного материала винограда сортов собственной селекции (Для этого в настоящее время ведется заготовка черенкового материала для посадки в школку и дальнейшей реализации);</a:t>
            </a:r>
          </a:p>
          <a:p>
            <a:r>
              <a:rPr lang="ru-RU" sz="8000" dirty="0" smtClean="0"/>
              <a:t>разработка </a:t>
            </a:r>
            <a:r>
              <a:rPr lang="ru-RU" sz="8000" dirty="0"/>
              <a:t>сорт ориентированных технологии производства вина из новых устойчивых сортов винограда;</a:t>
            </a:r>
          </a:p>
          <a:p>
            <a:r>
              <a:rPr lang="ru-RU" sz="8000" dirty="0" smtClean="0"/>
              <a:t>проектирование </a:t>
            </a:r>
            <a:r>
              <a:rPr lang="ru-RU" sz="8000" dirty="0"/>
              <a:t>насаждений;</a:t>
            </a:r>
          </a:p>
          <a:p>
            <a:r>
              <a:rPr lang="ru-RU" sz="8000" dirty="0" smtClean="0"/>
              <a:t>обследование </a:t>
            </a:r>
            <a:r>
              <a:rPr lang="ru-RU" sz="8000" dirty="0"/>
              <a:t>почв на пригодность под культуру винограда</a:t>
            </a:r>
            <a:r>
              <a:rPr lang="ru-RU" sz="8000" dirty="0" smtClean="0"/>
              <a:t>.</a:t>
            </a:r>
            <a:endParaRPr lang="ru-RU" sz="8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08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Виды реализуемой научно-технической продукции в 2022 году</a:t>
            </a: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9523786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130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4942</TotalTime>
  <Words>206</Words>
  <Application>Microsoft Office PowerPoint</Application>
  <PresentationFormat>Экран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Соседство</vt:lpstr>
      <vt:lpstr>Приоритетные направления  исследований АЗОСВиВ</vt:lpstr>
      <vt:lpstr>Презентация PowerPoint</vt:lpstr>
      <vt:lpstr>Виды реализуемой научно-технической продукции в 2022 году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Лукьянова Анна</dc:creator>
  <cp:lastModifiedBy>Лукьянова Анна</cp:lastModifiedBy>
  <cp:revision>173</cp:revision>
  <cp:lastPrinted>2023-02-05T20:43:10Z</cp:lastPrinted>
  <dcterms:created xsi:type="dcterms:W3CDTF">2019-12-11T11:43:20Z</dcterms:created>
  <dcterms:modified xsi:type="dcterms:W3CDTF">2023-02-05T20:43:38Z</dcterms:modified>
</cp:coreProperties>
</file>