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6" r:id="rId8"/>
    <p:sldId id="262" r:id="rId9"/>
    <p:sldId id="263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514F2-0B76-9AF2-9FBE-078304230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426D27-37D1-C21F-D2C3-46DBF15F66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55ADCA-5FDD-6991-335B-B6E3BD7A7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6CBE46-C839-8306-D17C-547B4971A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9A2126-E846-22AE-D0B0-762BB7721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69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4307D-6E82-24C6-2320-0B6FBA290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D22188-1501-2A29-4824-DE8FDF4BE0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46A24A-AFBA-C993-B7F4-CB02CC543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867C67-FD1C-FFA9-F40D-E7FE410E5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04E422-572A-6585-76F0-FFBC81F17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862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A9A667-0446-31CD-54B0-A005445A96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70B1A7-7443-AF39-A572-F1563C9E5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CC13B6-B467-F7FA-DA5F-AEC8629F1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33D0B0-E9A6-A123-B9CC-75738873A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BCBBF5-D303-6D07-17D5-53B33432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83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4531F-DBDD-A022-B2F7-FF6D873DA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0C4173-DFBB-FABD-5BB5-07FAC5501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5E6BF1-2025-CA67-DA8E-FD6BA51C1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D4F005-01CE-52A8-6767-23A2D4E35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CE5237-B8FE-A9C8-4F88-BF5696FE4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0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BE4CF-36F7-BBC2-3666-8CC144027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A65E25-D69D-E64C-05F8-CB3B705E5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A7F375-6734-D4B9-E3E0-746254ECB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3CBF7F-C045-67B0-275B-B5A017E15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679C2D-6C84-8C33-DE3A-EE0FF5D13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54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FF01D-50D1-C5B8-7457-6DD611C62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FF07B8-5637-CF26-86E0-9BA62380D0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8A7E66-8ECE-F619-104B-99BEB8FA3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5036C0-1086-039C-CF90-C6D7E14CF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BE81BC-EBA2-4FA8-001D-421D0A01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57FB51-916C-D5DC-EF9E-58244BCBD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446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DF49A-0F57-F4AD-F4DE-86DF49F74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765B8B-FA18-3E74-5FD9-031D30A09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CF879F-0D62-5ADD-63B6-9346D3E04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8138561-6451-C1F5-2011-16E9D46A2F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B5C647C-A24B-86BA-118B-41CD7BC7FC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1969B52-BC7A-646B-8468-534098A57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58A8427-2AA0-5D06-4F2A-8F9FACB8F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E01A421-C279-7072-6D6F-996A5F8D2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51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DE6F62-3188-D71E-EBD0-0E737FFB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A24B03F-59D9-AEA3-B443-C2350F95D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6E55B4-EB6F-CCCC-C0B4-66BED8A2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CCAC316-F481-DFC5-FA45-30867274E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690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1CA7093-5DD2-BEDB-1CB5-A1C015CB5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0C04EFE-5155-C603-0234-321D1316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8C1591-E395-2CA0-9A4E-23E6C7D30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500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2555C-997D-2325-85AD-94EE86513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17F143-008E-389D-9AA1-1F59EC8B0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D7E1CA-D151-76B4-0D97-5A6C3B20F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91BE8C-8A6B-61D7-4155-07C3779ED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63A940-850D-7BCF-2513-56A015F4C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4DF358-6830-392B-F2F0-8EDBABFC1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92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04041-0093-876C-DDF3-BB1D6223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391CE18-95BD-3946-C09B-1F6AFCBE98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1D49E9-C4A0-8DE7-843C-975607CF5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968DB6-F62B-7C10-1CFB-931116001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9D734B-AD39-B4D5-1FBE-17FB95054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4AC3DA-6C58-7C79-66A5-25679DC25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52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B24243-F4EB-2289-9F8D-F2750E68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498F32-FCE0-41AE-564D-0BD5AE8CF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0687C-06B9-66C4-DFE8-4F936594A8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94AC4-D79F-4AA7-BE8D-CAF979EA404F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7CD0F3-6FB1-842A-2AF6-AC6EC2C22A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5A9CC4-0B6B-5D52-D3D7-AA2F2EF755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2E69B-392A-4E4E-88FB-ECDB7F5A2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21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69CA0-591A-7004-3517-868954A07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196" y="1371601"/>
            <a:ext cx="9998149" cy="1479144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Научно-техническая продукция и актуализация на рынке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A9B2AA-EA76-4A7F-FE12-3F9459803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9451" y="3740261"/>
            <a:ext cx="9144000" cy="1655762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Зав. ФНЦ Селекции и питомниководства </a:t>
            </a:r>
          </a:p>
          <a:p>
            <a:pPr algn="just"/>
            <a:r>
              <a:rPr lang="ru-RU" sz="3200" dirty="0"/>
              <a:t>Супрун И.И.</a:t>
            </a:r>
          </a:p>
        </p:txBody>
      </p:sp>
    </p:spTree>
    <p:extLst>
      <p:ext uri="{BB962C8B-B14F-4D97-AF65-F5344CB8AC3E}">
        <p14:creationId xmlns:p14="http://schemas.microsoft.com/office/powerpoint/2010/main" val="2837109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3DC9A-006E-DBAC-4181-C975CC715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651" y="1981274"/>
            <a:ext cx="6721549" cy="1325563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453885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DCFC6-12D7-D7F1-6599-851780379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Тенденции рынка НТП как предпосылки актуализации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78E187-4EE9-61CF-2775-536826709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42674" cy="4351338"/>
          </a:xfrm>
        </p:spPr>
        <p:txBody>
          <a:bodyPr/>
          <a:lstStyle/>
          <a:p>
            <a:r>
              <a:rPr lang="ru-RU" dirty="0"/>
              <a:t>Повышение требований к качеству плодовой продукции и посадочного материала и принятие новых нормативно-правовых документов;</a:t>
            </a:r>
          </a:p>
          <a:p>
            <a:r>
              <a:rPr lang="ru-RU" dirty="0"/>
              <a:t>Увеличение информационного обмена и появление новых перспективных направлений вследствие возникновения спроса;</a:t>
            </a:r>
          </a:p>
          <a:p>
            <a:r>
              <a:rPr lang="ru-RU" dirty="0"/>
              <a:t>Развитие методов, повышающих эффективность получения «конечного продукта»;</a:t>
            </a:r>
          </a:p>
          <a:p>
            <a:r>
              <a:rPr lang="ru-RU" dirty="0"/>
              <a:t>Повышение уровня конкуренции на рынке НТП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437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C1353E-BC23-08B4-B1F1-3129E9F0A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665" y="171709"/>
            <a:ext cx="10515600" cy="59224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Селекция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A8D2C0-1DE1-B3D6-BF71-ABAD784AE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307" y="888371"/>
            <a:ext cx="11621386" cy="579792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1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 плодов:</a:t>
            </a:r>
          </a:p>
          <a:p>
            <a:r>
              <a:rPr lang="ru-RU" sz="4500" dirty="0"/>
              <a:t>  </a:t>
            </a:r>
            <a:r>
              <a:rPr lang="ru-RU" sz="4100" dirty="0"/>
              <a:t>косточковые – масса плода, отсутствие растрескивания;</a:t>
            </a:r>
          </a:p>
          <a:p>
            <a:r>
              <a:rPr lang="ru-RU" sz="4100" dirty="0"/>
              <a:t>  семечковые – лежкоспособность, потребительские качества;</a:t>
            </a:r>
          </a:p>
          <a:p>
            <a:r>
              <a:rPr lang="ru-RU" sz="4100" dirty="0"/>
              <a:t>   ягодные – размер ягод, транспортабельность и вкусовые характеристики; </a:t>
            </a:r>
          </a:p>
          <a:p>
            <a:r>
              <a:rPr lang="ru-RU" sz="4100" dirty="0"/>
              <a:t>   орех грецкий – масса плода более 12 грамм, выход ядра от 50-55%б цвет ядра категорий «</a:t>
            </a:r>
            <a:r>
              <a:rPr lang="en-US" sz="4100" dirty="0"/>
              <a:t>light</a:t>
            </a:r>
            <a:r>
              <a:rPr lang="ru-RU" sz="4100" dirty="0"/>
              <a:t>» и «</a:t>
            </a:r>
            <a:r>
              <a:rPr lang="en-US" sz="4100" dirty="0"/>
              <a:t>ultra light</a:t>
            </a:r>
            <a:r>
              <a:rPr lang="ru-RU" sz="4100" dirty="0"/>
              <a:t>»</a:t>
            </a:r>
          </a:p>
          <a:p>
            <a:r>
              <a:rPr lang="ru-RU" sz="4100" dirty="0"/>
              <a:t>   виноград – клоновая селекция на основе востребованных европейских сортов;</a:t>
            </a:r>
          </a:p>
          <a:p>
            <a:pPr marL="0" indent="0" algn="ctr">
              <a:buNone/>
            </a:pPr>
            <a:r>
              <a:rPr lang="ru-RU" sz="4100" dirty="0"/>
              <a:t>   </a:t>
            </a:r>
            <a:r>
              <a:rPr lang="ru-RU" sz="4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сорта с повышенным содержанием биоактивных компонентов (полифенолы, антоцианы, флавоноиды, витамины и микроэлементы)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45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7863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12DCC-26B4-26FC-4794-7D72F618D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42" y="0"/>
            <a:ext cx="10515600" cy="932047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Селекция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0347ED-372A-F639-ADFA-895211025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55774"/>
            <a:ext cx="10953307" cy="5404514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5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Устойчивость к патогенам</a:t>
            </a:r>
          </a:p>
          <a:p>
            <a:pPr algn="just"/>
            <a:r>
              <a:rPr lang="ru-RU" sz="5100" dirty="0"/>
              <a:t>В соответствии с актуальными направлениями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5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вегетативного развития</a:t>
            </a:r>
          </a:p>
          <a:p>
            <a:pPr algn="just"/>
            <a:r>
              <a:rPr lang="ru-RU" sz="5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Сорта вишни с ультраранними срокам и поздними сроками созревания; черешни и сливы домашней с  ранними сроками созревания </a:t>
            </a:r>
          </a:p>
          <a:p>
            <a:pPr algn="just"/>
            <a:r>
              <a:rPr lang="ru-RU" sz="5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Сорта земляники нейтрально-дневного типа плодоношения; ранних сроков созревания; сорта малины и крыжовника для промышленных технологий возделывания</a:t>
            </a:r>
          </a:p>
          <a:p>
            <a:pPr algn="just"/>
            <a:r>
              <a:rPr lang="ru-RU" sz="5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Орех грецкий – сорта с уровнем закладки латеральных почек не менее 25-30% и потенциалом урожайности не менее 3-3,5 т/га</a:t>
            </a:r>
          </a:p>
          <a:p>
            <a:pPr algn="just"/>
            <a:r>
              <a:rPr lang="ru-RU" sz="5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Селекция по фазам развития </a:t>
            </a:r>
          </a:p>
          <a:p>
            <a:pPr marL="0" indent="0" algn="just">
              <a:buNone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/>
              <a:t>  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515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B35C6D-CA38-F227-A10E-E549B292B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7362"/>
            <a:ext cx="10515600" cy="72257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Питомниководство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BA94F7-F43B-9980-5614-622E6DAEF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320" y="1180214"/>
            <a:ext cx="10744768" cy="476948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 Производство горшечной культуры (выращивание ягодных культур в горшках, кассетах, контейнерах); рассада земляники в беспочвенной культуре «</a:t>
            </a:r>
            <a:r>
              <a:rPr lang="ru-RU" i="1" dirty="0"/>
              <a:t>mini tray plants</a:t>
            </a:r>
            <a:r>
              <a:rPr lang="ru-RU" dirty="0"/>
              <a:t>», «</a:t>
            </a:r>
            <a:r>
              <a:rPr lang="ru-RU" i="1" dirty="0"/>
              <a:t>tray plants</a:t>
            </a:r>
            <a:r>
              <a:rPr lang="ru-RU" dirty="0"/>
              <a:t>», «</a:t>
            </a:r>
            <a:r>
              <a:rPr lang="ru-RU" i="1" dirty="0"/>
              <a:t>plug plants</a:t>
            </a:r>
            <a:r>
              <a:rPr lang="ru-RU" dirty="0"/>
              <a:t>»;</a:t>
            </a:r>
          </a:p>
          <a:p>
            <a:pPr algn="just"/>
            <a:r>
              <a:rPr lang="ru-RU" dirty="0"/>
              <a:t>Реализация микроклонально размноженных растений; </a:t>
            </a:r>
          </a:p>
          <a:p>
            <a:r>
              <a:rPr lang="ru-RU" dirty="0"/>
              <a:t>Отсутствие универсальных подвоев груши, обеспечивающих сдержанный рост и скороплодность; </a:t>
            </a:r>
          </a:p>
          <a:p>
            <a:r>
              <a:rPr lang="ru-RU" dirty="0"/>
              <a:t>Апробация и анализ на соответствие ГОСТу качественных показателей посадочного материала в рамках деятельности аккредитованной лаборатории; </a:t>
            </a:r>
          </a:p>
          <a:p>
            <a:r>
              <a:rPr lang="ru-RU" dirty="0"/>
              <a:t>Производство оздоровленных растений категории «исходное» и «базисное» растение;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72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BC93A5-D297-54F4-F039-41981EF97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813"/>
            <a:ext cx="10209028" cy="7230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Питомниководство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A01CB0-6C84-2514-2C16-6C83F46F7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3331"/>
            <a:ext cx="5009707" cy="475406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ПЦР – диагностика вирусных и фитоплазменных патогенов</a:t>
            </a:r>
          </a:p>
          <a:p>
            <a:pPr algn="just"/>
            <a:r>
              <a:rPr lang="ru-RU" dirty="0"/>
              <a:t>ДНК-паспортизация сортов при регистрации в Госреестре селекционных достижений, допущенных к использованию, </a:t>
            </a:r>
          </a:p>
          <a:p>
            <a:pPr algn="just"/>
            <a:r>
              <a:rPr lang="ru-RU" dirty="0"/>
              <a:t>ДНК-паспортизация при сертификации посадочного материала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924766-32C8-C1CA-2E7A-9028976F5C6C}"/>
              </a:ext>
            </a:extLst>
          </p:cNvPr>
          <p:cNvSpPr txBox="1"/>
          <p:nvPr/>
        </p:nvSpPr>
        <p:spPr>
          <a:xfrm>
            <a:off x="6985589" y="1175303"/>
            <a:ext cx="4763388" cy="4039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rgbClr val="C00000"/>
                </a:solidFill>
              </a:rPr>
              <a:t>Разработка стандартизованных методик</a:t>
            </a:r>
          </a:p>
          <a:p>
            <a:endParaRPr lang="ru-RU" sz="1050" i="1" dirty="0">
              <a:solidFill>
                <a:srgbClr val="C00000"/>
              </a:solidFill>
            </a:endParaRPr>
          </a:p>
          <a:p>
            <a:r>
              <a:rPr lang="ru-RU" sz="2400" i="1" dirty="0">
                <a:solidFill>
                  <a:srgbClr val="C00000"/>
                </a:solidFill>
              </a:rPr>
              <a:t>Проведение сличительных испытаний</a:t>
            </a:r>
          </a:p>
          <a:p>
            <a:endParaRPr lang="ru-RU" sz="1000" i="1" dirty="0">
              <a:solidFill>
                <a:srgbClr val="C00000"/>
              </a:solidFill>
            </a:endParaRPr>
          </a:p>
          <a:p>
            <a:r>
              <a:rPr lang="ru-RU" sz="2400" i="1" dirty="0">
                <a:solidFill>
                  <a:srgbClr val="C00000"/>
                </a:solidFill>
              </a:rPr>
              <a:t>Разработка нормативной документации</a:t>
            </a:r>
          </a:p>
          <a:p>
            <a:endParaRPr lang="ru-RU" sz="1000" i="1" dirty="0">
              <a:solidFill>
                <a:srgbClr val="C00000"/>
              </a:solidFill>
            </a:endParaRPr>
          </a:p>
          <a:p>
            <a:r>
              <a:rPr lang="ru-RU" sz="2400" i="1" dirty="0">
                <a:solidFill>
                  <a:srgbClr val="C00000"/>
                </a:solidFill>
              </a:rPr>
              <a:t>Аттестация методик</a:t>
            </a:r>
          </a:p>
          <a:p>
            <a:endParaRPr lang="ru-RU" sz="1000" i="1" dirty="0">
              <a:solidFill>
                <a:srgbClr val="C00000"/>
              </a:solidFill>
            </a:endParaRPr>
          </a:p>
          <a:p>
            <a:r>
              <a:rPr lang="ru-RU" sz="2400" i="1" dirty="0">
                <a:solidFill>
                  <a:srgbClr val="C00000"/>
                </a:solidFill>
              </a:rPr>
              <a:t>Аккредитация вида деятельности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0BACEC2-5A5C-10DB-8E62-C772834E2A5E}"/>
              </a:ext>
            </a:extLst>
          </p:cNvPr>
          <p:cNvSpPr/>
          <p:nvPr/>
        </p:nvSpPr>
        <p:spPr>
          <a:xfrm>
            <a:off x="838199" y="988828"/>
            <a:ext cx="5257801" cy="5302244"/>
          </a:xfrm>
          <a:prstGeom prst="roundRect">
            <a:avLst/>
          </a:prstGeom>
          <a:solidFill>
            <a:schemeClr val="accent6">
              <a:lumMod val="60000"/>
              <a:lumOff val="40000"/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4BB6A28-CD28-E6C3-8CDB-2CD525545C1F}"/>
              </a:ext>
            </a:extLst>
          </p:cNvPr>
          <p:cNvSpPr/>
          <p:nvPr/>
        </p:nvSpPr>
        <p:spPr>
          <a:xfrm>
            <a:off x="6738382" y="988828"/>
            <a:ext cx="5257801" cy="5302244"/>
          </a:xfrm>
          <a:prstGeom prst="roundRect">
            <a:avLst/>
          </a:prstGeom>
          <a:solidFill>
            <a:schemeClr val="accent6">
              <a:lumMod val="60000"/>
              <a:lumOff val="40000"/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233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E8E90-4F63-83FB-7BB2-782FB927F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772" y="170121"/>
            <a:ext cx="10515600" cy="1063367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Генетика и геномика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3A1BA1-1335-4357-C54C-6DCB161F4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40" y="980474"/>
            <a:ext cx="11345661" cy="435133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Научно-исследовательские работы в области молекулярной селекции, изучении генетического разнообразия;</a:t>
            </a:r>
          </a:p>
          <a:p>
            <a:r>
              <a:rPr lang="ru-RU" dirty="0"/>
              <a:t>Изучение коэволюционных процессов в системе патоген/растение хозяин;</a:t>
            </a:r>
          </a:p>
          <a:p>
            <a:r>
              <a:rPr lang="ru-RU" dirty="0"/>
              <a:t>Анализ геномного полиморфизма для детекции генетических детерминант хозяйственно-ценных признаков – скрининг генофонда;</a:t>
            </a:r>
          </a:p>
          <a:p>
            <a:r>
              <a:rPr lang="ru-RU" dirty="0"/>
              <a:t>Полногеномный анализ как эффективный способ поиска функциональных сайтов полиморфизма для разработки «инструментария» геномной селекции;</a:t>
            </a:r>
          </a:p>
          <a:p>
            <a:r>
              <a:rPr lang="ru-RU" dirty="0"/>
              <a:t>Анализ полиморфизма «панелей» целевых фрагментов генов методом </a:t>
            </a:r>
            <a:r>
              <a:rPr lang="en-US" dirty="0"/>
              <a:t>NGS </a:t>
            </a:r>
            <a:r>
              <a:rPr lang="ru-RU" dirty="0"/>
              <a:t>для решения задач по эффективному управлению </a:t>
            </a:r>
            <a:r>
              <a:rPr lang="ru-RU" dirty="0" err="1"/>
              <a:t>генресурсами</a:t>
            </a:r>
            <a:r>
              <a:rPr lang="ru-RU" dirty="0"/>
              <a:t> и задач по геномной селекции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18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10B7B-D847-4E5B-71E9-AF30A8D5B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078" y="16093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Актуализация фундаментальных и приоритетно-прикладных НИР с учетом запросов рынка НТП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BF53AA-C251-8D4E-6219-BABA36D84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833" y="1506029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Целевая интродукия и сортоиспытание образцов садовых культур и винограда – доноров и источников приоритетных признаков;</a:t>
            </a:r>
          </a:p>
          <a:p>
            <a:r>
              <a:rPr lang="ru-RU" dirty="0"/>
              <a:t>Селекция по комплексу приоритетных признаков с вовлечением наиболее востребованных на рынке сортов, являющихся их донорами и источниками; </a:t>
            </a:r>
          </a:p>
          <a:p>
            <a:r>
              <a:rPr lang="ru-RU" dirty="0"/>
              <a:t>Клоновая селекция;</a:t>
            </a:r>
          </a:p>
          <a:p>
            <a:r>
              <a:rPr lang="ru-RU" dirty="0"/>
              <a:t>Молекулярная селекция по целевым генам, пирамидирование генов;</a:t>
            </a:r>
          </a:p>
          <a:p>
            <a:r>
              <a:rPr lang="ru-RU" dirty="0"/>
              <a:t>Разработка и усовершенствование методов анализа геномного полиморфизма и ДНК-паспортизации;</a:t>
            </a:r>
          </a:p>
          <a:p>
            <a:r>
              <a:rPr lang="ru-RU" dirty="0"/>
              <a:t>Исследования с использованием технологии </a:t>
            </a:r>
            <a:r>
              <a:rPr lang="en-US" sz="3200" dirty="0" err="1">
                <a:solidFill>
                  <a:srgbClr val="C00000"/>
                </a:solidFill>
              </a:rPr>
              <a:t>N</a:t>
            </a:r>
            <a:r>
              <a:rPr lang="en-US" dirty="0" err="1"/>
              <a:t>ext</a:t>
            </a:r>
            <a:r>
              <a:rPr lang="en-US" sz="3200" dirty="0" err="1">
                <a:solidFill>
                  <a:srgbClr val="C00000"/>
                </a:solidFill>
              </a:rPr>
              <a:t>G</a:t>
            </a:r>
            <a:r>
              <a:rPr lang="en-US" dirty="0" err="1"/>
              <a:t>eneration</a:t>
            </a:r>
            <a:r>
              <a:rPr lang="en-US" sz="3200" dirty="0" err="1">
                <a:solidFill>
                  <a:srgbClr val="C00000"/>
                </a:solidFill>
              </a:rPr>
              <a:t>S</a:t>
            </a:r>
            <a:r>
              <a:rPr lang="en-US" dirty="0" err="1"/>
              <a:t>equencing</a:t>
            </a:r>
            <a:r>
              <a:rPr lang="ru-RU" dirty="0"/>
              <a:t>: по уровням транскриптом-</a:t>
            </a:r>
            <a:r>
              <a:rPr lang="ru-RU" dirty="0" err="1"/>
              <a:t>экзом</a:t>
            </a:r>
            <a:r>
              <a:rPr lang="ru-RU" dirty="0"/>
              <a:t>-геном; </a:t>
            </a:r>
          </a:p>
          <a:p>
            <a:r>
              <a:rPr lang="ru-RU" dirty="0"/>
              <a:t>Разработка панелей маркеров для целей агригеномики и молекулярной селекции с использованием метода</a:t>
            </a:r>
            <a:r>
              <a:rPr lang="en-US" dirty="0"/>
              <a:t> KASP </a:t>
            </a:r>
            <a:r>
              <a:rPr lang="ru-RU" dirty="0"/>
              <a:t>и </a:t>
            </a:r>
            <a:r>
              <a:rPr lang="en-US" dirty="0">
                <a:solidFill>
                  <a:srgbClr val="FF0000"/>
                </a:solidFill>
              </a:rPr>
              <a:t>NGS</a:t>
            </a:r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366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D36234-0E30-BAA3-4487-45B16A8CA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Актуализация фундаментальных и приоритетно-прикладных НИР с учетом запросов рынка НТП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0EFDA4-0A05-7A21-7C86-DD56DE376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Разработка и усовершенствование методов детекции вирусных и фитоплазменных патогенов, в том числе в латентной форме;</a:t>
            </a:r>
          </a:p>
          <a:p>
            <a:r>
              <a:rPr lang="ru-RU" dirty="0"/>
              <a:t>Разработка эффективных протоколов микроклонирования для востребованных на рынке культур;</a:t>
            </a:r>
          </a:p>
          <a:p>
            <a:r>
              <a:rPr lang="ru-RU" dirty="0"/>
              <a:t>Разработка новых методов вегетативного размножения на основе биологически активных агентов для повышения качества посадочного материала;</a:t>
            </a:r>
          </a:p>
          <a:p>
            <a:r>
              <a:rPr lang="ru-RU" dirty="0"/>
              <a:t>Разработка и внедрение методов «</a:t>
            </a:r>
            <a:r>
              <a:rPr lang="en-US" i="1" dirty="0"/>
              <a:t>soil-free</a:t>
            </a:r>
            <a:r>
              <a:rPr lang="ru-RU" dirty="0"/>
              <a:t>» на основе использования синтетических субстратов</a:t>
            </a:r>
          </a:p>
        </p:txBody>
      </p:sp>
    </p:spTree>
    <p:extLst>
      <p:ext uri="{BB962C8B-B14F-4D97-AF65-F5344CB8AC3E}">
        <p14:creationId xmlns:p14="http://schemas.microsoft.com/office/powerpoint/2010/main" val="31458670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588</Words>
  <Application>Microsoft Office PowerPoint</Application>
  <PresentationFormat>Широкоэкранный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Тема Office</vt:lpstr>
      <vt:lpstr>Научно-техническая продукция и актуализация на рынке </vt:lpstr>
      <vt:lpstr>Тенденции рынка НТП как предпосылки актуализации </vt:lpstr>
      <vt:lpstr>Селекция</vt:lpstr>
      <vt:lpstr>Селекция</vt:lpstr>
      <vt:lpstr>Питомниководство</vt:lpstr>
      <vt:lpstr>Питомниководство</vt:lpstr>
      <vt:lpstr>Генетика и геномика</vt:lpstr>
      <vt:lpstr>Актуализация фундаментальных и приоритетно-прикладных НИР с учетом запросов рынка НТП </vt:lpstr>
      <vt:lpstr>Актуализация фундаментальных и приоритетно-прикладных НИР с учетом запросов рынка НТП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Научно-техническая продукция и актуализация на рынке</dc:title>
  <dc:creator>Иван Супрун</dc:creator>
  <cp:lastModifiedBy>Иван Супрун</cp:lastModifiedBy>
  <cp:revision>24</cp:revision>
  <dcterms:created xsi:type="dcterms:W3CDTF">2023-02-02T14:07:54Z</dcterms:created>
  <dcterms:modified xsi:type="dcterms:W3CDTF">2023-02-06T05:54:42Z</dcterms:modified>
</cp:coreProperties>
</file>