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69" r:id="rId4"/>
    <p:sldId id="274" r:id="rId5"/>
    <p:sldId id="275" r:id="rId6"/>
    <p:sldId id="272" r:id="rId7"/>
    <p:sldId id="276" r:id="rId8"/>
    <p:sldId id="277" r:id="rId9"/>
    <p:sldId id="278" r:id="rId10"/>
    <p:sldId id="279" r:id="rId11"/>
    <p:sldId id="280" r:id="rId1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6" autoAdjust="0"/>
    <p:restoredTop sz="94660"/>
  </p:normalViewPr>
  <p:slideViewPr>
    <p:cSldViewPr>
      <p:cViewPr>
        <p:scale>
          <a:sx n="80" d="100"/>
          <a:sy n="80" d="100"/>
        </p:scale>
        <p:origin x="-2430" y="-10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2CD46-2750-4DC2-A6B2-186792CF3AB0}" type="datetimeFigureOut">
              <a:rPr lang="ru-RU" smtClean="0"/>
              <a:pPr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AA736-38B2-4F79-AFF7-1CCDB61B6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699542"/>
            <a:ext cx="7772400" cy="230425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Актуализация приоритетных направлений исследований с учетом тенденций развития сегментов рынка научно-технической продукции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363838"/>
            <a:ext cx="4978896" cy="648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Купин Г.А.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99742"/>
            <a:ext cx="1872208" cy="18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15460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0"/>
            <a:ext cx="500062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ПЕРЕЧЕНЬ ПРЕДЛАГАЕМЫХ НТП и НТУ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41433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МАСЛОЖИРОВАЯ ОТРАСЛЬ</a:t>
            </a:r>
          </a:p>
        </p:txBody>
      </p:sp>
      <p:sp>
        <p:nvSpPr>
          <p:cNvPr id="16" name="Овал 15"/>
          <p:cNvSpPr/>
          <p:nvPr/>
        </p:nvSpPr>
        <p:spPr>
          <a:xfrm>
            <a:off x="142844" y="64292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0"/>
          </p:cNvCxnSpPr>
          <p:nvPr/>
        </p:nvCxnSpPr>
        <p:spPr>
          <a:xfrm rot="5400000" flipH="1" flipV="1">
            <a:off x="1964513" y="-822349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2" y="785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28662" y="642924"/>
            <a:ext cx="54435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Инструментальные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экспресс-методы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определения массовой доли 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фосфолипидов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в жидких лецитинах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кислотного числа жидких лецитинов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нейтральных липидов в жидких лецитинах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2004031" y="1467311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179512" y="293179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1520" y="307580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71600" y="2931790"/>
            <a:ext cx="4320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Технологии получения пищевых добавок 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обезжиренных лецитинов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фракционированных лецитинов</a:t>
            </a:r>
          </a:p>
          <a:p>
            <a:pPr>
              <a:buFont typeface="Arial" pitchFamily="34" charset="0"/>
              <a:buChar char="•"/>
            </a:pP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гидролизованных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лецитинов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364088" y="2067694"/>
            <a:ext cx="3779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Рекламный буклет </a:t>
            </a:r>
          </a:p>
          <a:p>
            <a:pPr lvl="0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«Способы определения содержания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ацетоннерастворимых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веществ (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фосфолипидов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) в жидких лецитинах, полученных из растительных масел»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4644008" y="206769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4716016" y="221171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6468527" y="603215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779662"/>
            <a:ext cx="50006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ОТРАСЛИ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АГРОПРОМЫШЛЕННОГО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КОМПЛЕКСА, ПРОФИЛЬНЫЕ КНИИХП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9592" y="1851670"/>
            <a:ext cx="7200800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9592" y="2859782"/>
            <a:ext cx="7200800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9592" y="3867894"/>
            <a:ext cx="7200800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907704" y="1923678"/>
            <a:ext cx="51125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Сахарная отрасль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051720" y="2931790"/>
            <a:ext cx="51125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Консервная отрасль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79712" y="3939902"/>
            <a:ext cx="51125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Масложировая отрасль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2" y="915566"/>
            <a:ext cx="7200800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07704" y="987574"/>
            <a:ext cx="51125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Хранение фруктов и овощей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211960" y="483518"/>
            <a:ext cx="4932040" cy="45858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Прорывные технологии по направлению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AgroTech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Методы снижения потерь отходов фруктов и овощей на всех этапах технологического цикла (от уборки до реализации)и сохранения качества в процессе хранения</a:t>
            </a:r>
          </a:p>
          <a:p>
            <a:pPr fontAlgn="base"/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Методы прогнозирования срока хранения в зависимости от параметров хранения, сорта и способа послеуборочной обработки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Контроль качества фруктов  и овощей в торговых сетях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Разработка и актуализация технической документации (ТУ,ТИ)</a:t>
            </a:r>
          </a:p>
          <a:p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Повышение квалификации специалистов предприятий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0" y="0"/>
            <a:ext cx="3635896" cy="51398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ХРАНЕНИЕ ФРУКТОВ И ОВОЩЕЙ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thejigsawpuzzles.com/img-puzzle-6400036-1024/Fresh-Fruits-and-Vegetables_2"/>
          <p:cNvPicPr>
            <a:picLocks noChangeAspect="1" noChangeArrowheads="1"/>
          </p:cNvPicPr>
          <p:nvPr/>
        </p:nvPicPr>
        <p:blipFill>
          <a:blip r:embed="rId2" cstate="print"/>
          <a:srcRect b="64303"/>
          <a:stretch>
            <a:fillRect/>
          </a:stretch>
        </p:blipFill>
        <p:spPr bwMode="auto">
          <a:xfrm>
            <a:off x="0" y="555526"/>
            <a:ext cx="3143240" cy="71438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0" y="1250126"/>
            <a:ext cx="3563888" cy="38933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ПРОБЛЕМЫ ОТРАСЛИ</a:t>
            </a: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Изменение структуры  и ассортимента импортных поставок </a:t>
            </a:r>
          </a:p>
          <a:p>
            <a:endParaRPr lang="ru-RU" sz="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возможности долгосрочного хранения  во </a:t>
            </a:r>
            <a:r>
              <a:rPr lang="ru-RU" sz="1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фрукто</a:t>
            </a: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 овощехранилищах с регулируемыми параметрами</a:t>
            </a:r>
          </a:p>
          <a:p>
            <a:pPr>
              <a:buFontTx/>
              <a:buChar char="-"/>
            </a:pPr>
            <a:endParaRPr lang="ru-RU" sz="7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эффективных технологий краткосрочного хранения в  организациях оптовой и  розничной торговли,  ПОП</a:t>
            </a:r>
          </a:p>
          <a:p>
            <a:endParaRPr lang="ru-RU" sz="7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Образование большого количества отходов при уборке, транспортировании, хранении и реализации</a:t>
            </a:r>
          </a:p>
          <a:p>
            <a:endParaRPr lang="ru-RU" sz="7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Высокая доля импортных составляющих (оборудования, техники, упаковок и т.д.)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563888" y="0"/>
            <a:ext cx="5580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НТП и НТУ, ВОСТРЕБОВАННЫЕ РЫНКОМ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трелка вправо 73"/>
          <p:cNvSpPr/>
          <p:nvPr/>
        </p:nvSpPr>
        <p:spPr>
          <a:xfrm>
            <a:off x="3635896" y="48351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трелка вправо 75"/>
          <p:cNvSpPr/>
          <p:nvPr/>
        </p:nvSpPr>
        <p:spPr>
          <a:xfrm>
            <a:off x="3635896" y="127560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 вправо 76"/>
          <p:cNvSpPr/>
          <p:nvPr/>
        </p:nvSpPr>
        <p:spPr>
          <a:xfrm>
            <a:off x="3635896" y="307580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трелка вправо 77"/>
          <p:cNvSpPr/>
          <p:nvPr/>
        </p:nvSpPr>
        <p:spPr>
          <a:xfrm>
            <a:off x="3635896" y="4371950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635896" y="228371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635896" y="3651870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0"/>
            <a:ext cx="500062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ПЕРЕЧЕНЬ ПРЕДЛАГАЕМЫХ НТП и НТУ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41433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ХРАНЕНИЕ ФРУКТОВ И ОВОЩЕЙ</a:t>
            </a:r>
          </a:p>
        </p:txBody>
      </p:sp>
      <p:sp>
        <p:nvSpPr>
          <p:cNvPr id="16" name="Овал 15"/>
          <p:cNvSpPr/>
          <p:nvPr/>
        </p:nvSpPr>
        <p:spPr>
          <a:xfrm>
            <a:off x="142844" y="64292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0"/>
          </p:cNvCxnSpPr>
          <p:nvPr/>
        </p:nvCxnSpPr>
        <p:spPr>
          <a:xfrm rot="5400000" flipH="1" flipV="1">
            <a:off x="1964513" y="-822349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2" y="785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28662" y="642924"/>
            <a:ext cx="3787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Технологии для устойчивого хранения фруктов и овощей, имеющих как оптимальные, так и неоптимальные условия хранения</a:t>
            </a:r>
          </a:p>
        </p:txBody>
      </p:sp>
      <p:sp>
        <p:nvSpPr>
          <p:cNvPr id="23" name="Овал 22"/>
          <p:cNvSpPr/>
          <p:nvPr/>
        </p:nvSpPr>
        <p:spPr>
          <a:xfrm>
            <a:off x="142844" y="164305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14282" y="178593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1893075" y="178577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99592" y="1707654"/>
            <a:ext cx="3211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Рекомендации по  прогнозированию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лежкости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фруктов и овощей</a:t>
            </a:r>
          </a:p>
        </p:txBody>
      </p:sp>
      <p:sp>
        <p:nvSpPr>
          <p:cNvPr id="27" name="Овал 26"/>
          <p:cNvSpPr/>
          <p:nvPr/>
        </p:nvSpPr>
        <p:spPr>
          <a:xfrm>
            <a:off x="142844" y="2500312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2076039" y="1971367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4282" y="264318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940152" y="1563638"/>
            <a:ext cx="3203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Курсы  повышения квалификации </a:t>
            </a: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(очное, дистанционное обучение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2499742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Графики реализации и технологии транспортирования фруктов и овощей</a:t>
            </a:r>
          </a:p>
        </p:txBody>
      </p:sp>
      <p:sp>
        <p:nvSpPr>
          <p:cNvPr id="19" name="Овал 18"/>
          <p:cNvSpPr/>
          <p:nvPr/>
        </p:nvSpPr>
        <p:spPr>
          <a:xfrm>
            <a:off x="5076056" y="365187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48064" y="379588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71600" y="3435846"/>
            <a:ext cx="3096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Программы для ЭВМ «Прогноз потерь овощей и фруктов при хранении»</a:t>
            </a:r>
          </a:p>
        </p:txBody>
      </p:sp>
      <p:sp>
        <p:nvSpPr>
          <p:cNvPr id="32" name="Овал 31"/>
          <p:cNvSpPr/>
          <p:nvPr/>
        </p:nvSpPr>
        <p:spPr>
          <a:xfrm>
            <a:off x="5148064" y="55552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6972583" y="-90895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220072" y="7715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868144" y="555526"/>
            <a:ext cx="3131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Анализ микрофлоры фруктов и овощей (прайс-лист на услуги микробиологической лаборатории)</a:t>
            </a:r>
          </a:p>
        </p:txBody>
      </p:sp>
      <p:sp>
        <p:nvSpPr>
          <p:cNvPr id="40" name="Овал 39"/>
          <p:cNvSpPr/>
          <p:nvPr/>
        </p:nvSpPr>
        <p:spPr>
          <a:xfrm>
            <a:off x="5148064" y="1563638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7044591" y="99159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20072" y="170765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sp>
        <p:nvSpPr>
          <p:cNvPr id="43" name="Овал 42"/>
          <p:cNvSpPr/>
          <p:nvPr/>
        </p:nvSpPr>
        <p:spPr>
          <a:xfrm>
            <a:off x="5148064" y="2499742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7044591" y="103526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5940152" y="2499742"/>
            <a:ext cx="3203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Размещение учебных пособий, методических рекомендаций на различных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маркетплэйсах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 целью реализации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20072" y="264375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1932023" y="103526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179512" y="343584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79512" y="357986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6756559" y="2187391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796136" y="3651870"/>
            <a:ext cx="3347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Рекламные буклеты</a:t>
            </a:r>
          </a:p>
          <a:p>
            <a:pPr lvl="0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«Оборудование для обеспечения устойчивого хранения продукции растениеводства с применением электромагнитных полей крайне низких и сверхнизких частот (ЭМП КНЧ/СНЧ)»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643306" y="987574"/>
            <a:ext cx="5500694" cy="30162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Технологический аудит предприятия</a:t>
            </a:r>
          </a:p>
          <a:p>
            <a:pPr lvl="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нестандартизированного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оборудования</a:t>
            </a:r>
          </a:p>
          <a:p>
            <a:pPr lvl="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Ресурсосберегающие технологии переработки сахарной свеклы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0" y="0"/>
            <a:ext cx="3143240" cy="51398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САХАРНАЯ ОТРАСЛЬ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1131590"/>
            <a:ext cx="3131840" cy="40164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ПРОБЛЕМЫ ОТРАСЛИ</a:t>
            </a:r>
          </a:p>
          <a:p>
            <a:pPr lvl="0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Большая часть семенного материала (семян сахарной свеклы) – импортная</a:t>
            </a:r>
            <a:endParaRPr lang="ru-RU" sz="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Значительный срок эксплуатации оборудования</a:t>
            </a:r>
          </a:p>
          <a:p>
            <a:pPr lvl="0"/>
            <a:endParaRPr lang="ru-RU" sz="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Значительная часть эксплуатируемого оборудования не соответствует современному техническому уровню</a:t>
            </a:r>
          </a:p>
          <a:p>
            <a:endParaRPr lang="ru-RU" sz="5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Высокая доля побочных продуктов, образуемых при переработке сахарной свеклы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143240" y="0"/>
            <a:ext cx="600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НТП и НТУ, ВОСТРЕБОВАННЫЕ РЫНКОМ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трелка вправо 73"/>
          <p:cNvSpPr/>
          <p:nvPr/>
        </p:nvSpPr>
        <p:spPr>
          <a:xfrm>
            <a:off x="3131840" y="1131590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трелка вправо 75"/>
          <p:cNvSpPr/>
          <p:nvPr/>
        </p:nvSpPr>
        <p:spPr>
          <a:xfrm>
            <a:off x="3131840" y="228371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131840" y="343584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cs14.pikabu.ru/post_img/2022/02/09/9/og_og_164441682426038998.jpg"/>
          <p:cNvPicPr>
            <a:picLocks noChangeAspect="1" noChangeArrowheads="1"/>
          </p:cNvPicPr>
          <p:nvPr/>
        </p:nvPicPr>
        <p:blipFill>
          <a:blip r:embed="rId2" cstate="print"/>
          <a:srcRect b="61555"/>
          <a:stretch>
            <a:fillRect/>
          </a:stretch>
        </p:blipFill>
        <p:spPr bwMode="auto">
          <a:xfrm>
            <a:off x="0" y="411510"/>
            <a:ext cx="3131840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0"/>
            <a:ext cx="500062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ПЕРЕЧЕНЬ ПРЕДЛАГАЕМЫХ НТП и НТУ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41433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САХАРНАЯ ОТРАСЛЬ</a:t>
            </a:r>
          </a:p>
        </p:txBody>
      </p:sp>
      <p:sp>
        <p:nvSpPr>
          <p:cNvPr id="16" name="Овал 15"/>
          <p:cNvSpPr/>
          <p:nvPr/>
        </p:nvSpPr>
        <p:spPr>
          <a:xfrm>
            <a:off x="142844" y="64292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0"/>
          </p:cNvCxnSpPr>
          <p:nvPr/>
        </p:nvCxnSpPr>
        <p:spPr>
          <a:xfrm rot="5400000" flipH="1" flipV="1">
            <a:off x="1964513" y="-822349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2" y="785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28662" y="642924"/>
            <a:ext cx="37873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Технологическое сопровождение в модернизации существующих и строительстве новых сахарных заводов:</a:t>
            </a:r>
          </a:p>
          <a:p>
            <a:pPr lvl="0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технический аудит сахарного завода</a:t>
            </a:r>
          </a:p>
          <a:p>
            <a:pPr lvl="0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специальные инженерно-технические расчеты работы участков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предприятия и анализ эффективности используемого оборудования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42844" y="2500312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14282" y="264318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796136" y="2427734"/>
            <a:ext cx="33478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Технологии получения пищевых  добавок -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пектинсодержащих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волокон из побочного продукта переработки сахарной свеклы – прессованного жома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2499742"/>
            <a:ext cx="37444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Усовершенствование технологии и оборудования станции получения диффузионного сока:</a:t>
            </a:r>
          </a:p>
          <a:p>
            <a:pPr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диффузионно-прессовая технология извлечения сахарозы из свекловичной стружки</a:t>
            </a:r>
            <a:endParaRPr lang="ru-RU" sz="14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схемы прессования пульпы диффузионного сока и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жомопрессовой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воды</a:t>
            </a:r>
          </a:p>
          <a:p>
            <a:pPr lvl="0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технологии и оборудование для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сульфитационной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обработки полупродуктов и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экстрагента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для диффузионного процесса</a:t>
            </a:r>
          </a:p>
        </p:txBody>
      </p:sp>
      <p:sp>
        <p:nvSpPr>
          <p:cNvPr id="32" name="Овал 31"/>
          <p:cNvSpPr/>
          <p:nvPr/>
        </p:nvSpPr>
        <p:spPr>
          <a:xfrm>
            <a:off x="5148064" y="55552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6972583" y="-90895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220072" y="7715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868144" y="555526"/>
            <a:ext cx="3131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Усовершенствование технологии и оборудования станции известково-углекислой очистки диффузионного сока: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нестандартизированное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оборудование для ИУО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конструкции газораспределительных устройств для аппаратов сатурации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5148064" y="242773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7044591" y="963255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20072" y="25717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1932023" y="103526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5148064" y="365187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5220072" y="379588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7044591" y="2187391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5868144" y="3579862"/>
            <a:ext cx="3275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Рекламные буклеты </a:t>
            </a:r>
          </a:p>
          <a:p>
            <a:pPr lvl="0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«Установка для сульфитации жидкостей сахарного производства»</a:t>
            </a:r>
          </a:p>
          <a:p>
            <a:pPr lvl="0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«Технология диффузионно-прессового извлечения сахарозы из свекловичной стружки»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643306" y="555526"/>
            <a:ext cx="5500694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Прорывные технологии по направлению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FoodDesign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Технологии переработки  вторичных ресурсов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Технологии продуктов питания с применением  вторичных ресурсов переработки фруктов и овощей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Актуализация и разработка режимов стерилизации консервированной продукции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Актуализация и разработка нормативной и технической документации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Идентификация консервированной продукции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0" y="0"/>
            <a:ext cx="3143240" cy="51398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КОНСЕРВНАЯ  ОТРАСЛЬ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987574"/>
            <a:ext cx="3131840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ПРОБЛЕМЫ ОТРАСЛИ</a:t>
            </a:r>
          </a:p>
          <a:p>
            <a:endParaRPr lang="ru-RU" sz="5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Высокая доля импортного сырья и вспомогательных материалов</a:t>
            </a:r>
          </a:p>
          <a:p>
            <a:pPr>
              <a:buFont typeface="Arial" pitchFamily="34" charset="0"/>
              <a:buChar char="•"/>
            </a:pPr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Высокая доля вторичных ресурсов, образующихся при переработке овощей и фруктов</a:t>
            </a:r>
          </a:p>
          <a:p>
            <a:pPr>
              <a:buFont typeface="Arial" pitchFamily="34" charset="0"/>
              <a:buChar char="•"/>
            </a:pPr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Экологические проблемы при утилизации вторичных ресурсов</a:t>
            </a:r>
          </a:p>
          <a:p>
            <a:pPr>
              <a:buFont typeface="Arial" pitchFamily="34" charset="0"/>
              <a:buChar char="•"/>
            </a:pPr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эффективных технологий переработки вторичных ресурсов</a:t>
            </a:r>
          </a:p>
          <a:p>
            <a:pPr>
              <a:buFont typeface="Arial" pitchFamily="34" charset="0"/>
              <a:buChar char="•"/>
            </a:pPr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Информационная и качественная фальсификация консервированной продукции</a:t>
            </a:r>
          </a:p>
          <a:p>
            <a:pPr>
              <a:buFont typeface="Arial" pitchFamily="34" charset="0"/>
              <a:buChar char="•"/>
            </a:pPr>
            <a:endParaRPr lang="ru-RU" sz="3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Отсутствие  нормативной и технической документации на новые виды продукции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143240" y="0"/>
            <a:ext cx="600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НТП и НТУ, ВОСТРЕБОВАННЫЕ РЫНКОМ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трелка вправо 73"/>
          <p:cNvSpPr/>
          <p:nvPr/>
        </p:nvSpPr>
        <p:spPr>
          <a:xfrm>
            <a:off x="3131840" y="1131590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трелка вправо 75"/>
          <p:cNvSpPr/>
          <p:nvPr/>
        </p:nvSpPr>
        <p:spPr>
          <a:xfrm>
            <a:off x="3131840" y="1707654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131840" y="372387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131840" y="55552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131840" y="235572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131840" y="3075806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54" name="Picture 2" descr="https://nilma.com/public/attachments/appattribute/178643/picture-18-1.jpg"/>
          <p:cNvPicPr>
            <a:picLocks noChangeAspect="1" noChangeArrowheads="1"/>
          </p:cNvPicPr>
          <p:nvPr/>
        </p:nvPicPr>
        <p:blipFill>
          <a:blip r:embed="rId2" cstate="print"/>
          <a:srcRect t="10000" b="56667"/>
          <a:stretch>
            <a:fillRect/>
          </a:stretch>
        </p:blipFill>
        <p:spPr bwMode="auto">
          <a:xfrm>
            <a:off x="0" y="339502"/>
            <a:ext cx="3131839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0"/>
            <a:ext cx="500062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ПЕРЕЧЕНЬ ПРЕДЛАГАЕМЫХ НТП и НТУ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41433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КОНСЕРВНАЯ ОТРАСЛЬ</a:t>
            </a:r>
          </a:p>
        </p:txBody>
      </p:sp>
      <p:sp>
        <p:nvSpPr>
          <p:cNvPr id="16" name="Овал 15"/>
          <p:cNvSpPr/>
          <p:nvPr/>
        </p:nvSpPr>
        <p:spPr>
          <a:xfrm>
            <a:off x="142844" y="642924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16" idx="0"/>
          </p:cNvCxnSpPr>
          <p:nvPr/>
        </p:nvCxnSpPr>
        <p:spPr>
          <a:xfrm rot="5400000" flipH="1" flipV="1">
            <a:off x="1964513" y="-822349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2" y="78580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28662" y="642924"/>
            <a:ext cx="37873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Технологии переработки  вторичных ресурсов:</a:t>
            </a:r>
          </a:p>
          <a:p>
            <a:pPr indent="1270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технология получения концентрата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каротиноидов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из вторичных ресурсов переработки  томатов – выжимок томатов</a:t>
            </a:r>
          </a:p>
        </p:txBody>
      </p:sp>
      <p:sp>
        <p:nvSpPr>
          <p:cNvPr id="27" name="Овал 26"/>
          <p:cNvSpPr/>
          <p:nvPr/>
        </p:nvSpPr>
        <p:spPr>
          <a:xfrm>
            <a:off x="179512" y="199568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79512" y="213970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796136" y="1923678"/>
            <a:ext cx="3347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Идентификация консервированной продукции:</a:t>
            </a:r>
          </a:p>
          <a:p>
            <a:pPr indent="1270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исследование состава и содержания пищевых веществ для идентификации консервированной продукции</a:t>
            </a:r>
          </a:p>
          <a:p>
            <a:pPr indent="1270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исследование пищевой, энергетической ценности и свойств консервированной продукции для ее маркировки</a:t>
            </a:r>
          </a:p>
        </p:txBody>
      </p:sp>
      <p:sp>
        <p:nvSpPr>
          <p:cNvPr id="32" name="Овал 31"/>
          <p:cNvSpPr/>
          <p:nvPr/>
        </p:nvSpPr>
        <p:spPr>
          <a:xfrm>
            <a:off x="5004048" y="55552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6900575" y="-908953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76056" y="69954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868144" y="555526"/>
            <a:ext cx="313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Режимы стерилизации консервированной продукции</a:t>
            </a:r>
          </a:p>
        </p:txBody>
      </p:sp>
      <p:sp>
        <p:nvSpPr>
          <p:cNvPr id="40" name="Овал 39"/>
          <p:cNvSpPr/>
          <p:nvPr/>
        </p:nvSpPr>
        <p:spPr>
          <a:xfrm>
            <a:off x="5004048" y="185167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1860015" y="2691447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076056" y="199568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2004031" y="531207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899592" y="1995686"/>
            <a:ext cx="3960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Технологии продуктов питания с применением  вторичных ресурсов переработки фруктов и овощей:</a:t>
            </a:r>
          </a:p>
          <a:p>
            <a:pPr indent="1270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напитка брожения с применением вторичных ресурсов переработки  винограда – выжимок винограда</a:t>
            </a:r>
          </a:p>
          <a:p>
            <a:pPr indent="12700" algn="just">
              <a:buFont typeface="Arial" pitchFamily="34" charset="0"/>
              <a:buChar char="•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технология производства пастилы с применением вторичных ресурсов переработки  винограда – выжимок винограда</a:t>
            </a:r>
          </a:p>
        </p:txBody>
      </p:sp>
      <p:sp>
        <p:nvSpPr>
          <p:cNvPr id="23" name="Овал 22"/>
          <p:cNvSpPr/>
          <p:nvPr/>
        </p:nvSpPr>
        <p:spPr>
          <a:xfrm>
            <a:off x="107504" y="4155926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79512" y="429994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НТП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083918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Актуализация  и разработка нормативной (ГОСТ, в рамках ТК 93, ТК 178) и технической документации (ТУ, ТИ) для предприятий консервной отрасли</a:t>
            </a:r>
          </a:p>
        </p:txBody>
      </p:sp>
      <p:sp>
        <p:nvSpPr>
          <p:cNvPr id="26" name="Овал 25"/>
          <p:cNvSpPr/>
          <p:nvPr/>
        </p:nvSpPr>
        <p:spPr>
          <a:xfrm>
            <a:off x="5076056" y="4011910"/>
            <a:ext cx="71438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148064" y="415592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НТУ</a:t>
            </a:r>
            <a:endParaRPr lang="ru-RU" b="1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828567" y="387191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6900575" y="2547431"/>
            <a:ext cx="794" cy="292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724128" y="4011910"/>
            <a:ext cx="3203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Курсы  повышения квалификации </a:t>
            </a: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(очное, дистанционное обучение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643306" y="555526"/>
            <a:ext cx="5500694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Инструментальные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экспресс-методы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оценки показателей качества жидких лецитинов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Технологии получения пищевых добавок – обезжиренных лецитинов из жидких лецитинов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Технологии получения пищевых добавок – фракционированных лецитинов из жидких и обезжиренных лецитинов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Технология получения пищевых добавок –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гидролизованных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лецитинов из жидких и обезжиренных лецитинов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0" y="0"/>
            <a:ext cx="3143240" cy="51398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МАСЛОЖИРОВАЯ  ОТРАСЛЬ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1203598"/>
            <a:ext cx="3131840" cy="32162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ПРОБЛЕМЫ ОТРАСЛИ</a:t>
            </a:r>
          </a:p>
          <a:p>
            <a:endParaRPr lang="ru-RU" sz="5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инструментальных </a:t>
            </a:r>
            <a:r>
              <a:rPr lang="ru-RU" sz="1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экспрсесс-методов</a:t>
            </a: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оценки качества побочных продуктов переработки растительных масел – жидких лецитинов.</a:t>
            </a:r>
          </a:p>
          <a:p>
            <a:endParaRPr lang="ru-RU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эффективных технологий переработки жидких лецитинов для получения пищевых добавок – модифицированных лецитинов, в том числе обезжиренных, фракционированных и </a:t>
            </a:r>
            <a:r>
              <a:rPr lang="ru-RU" sz="1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гидролизованных</a:t>
            </a:r>
            <a:endParaRPr lang="ru-RU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143240" y="0"/>
            <a:ext cx="600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НТП и НТУ, ВОСТРЕБОВАННЫЕ РЫНКОМ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Стрелка вправо 75"/>
          <p:cNvSpPr/>
          <p:nvPr/>
        </p:nvSpPr>
        <p:spPr>
          <a:xfrm>
            <a:off x="3131840" y="1419622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131840" y="699542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131840" y="228371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131840" y="3219822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626" name="Picture 2" descr="https://www.agrobase.ru/uploads/publications/2017/04/21/maslo43.jpg"/>
          <p:cNvPicPr>
            <a:picLocks noChangeAspect="1" noChangeArrowheads="1"/>
          </p:cNvPicPr>
          <p:nvPr/>
        </p:nvPicPr>
        <p:blipFill>
          <a:blip r:embed="rId2" cstate="print"/>
          <a:srcRect t="8173" b="42790"/>
          <a:stretch>
            <a:fillRect/>
          </a:stretch>
        </p:blipFill>
        <p:spPr bwMode="auto">
          <a:xfrm>
            <a:off x="0" y="339502"/>
            <a:ext cx="3131840" cy="864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5773</TotalTime>
  <Words>839</Words>
  <Application>Microsoft Office PowerPoint</Application>
  <PresentationFormat>Экран (16:9)</PresentationFormat>
  <Paragraphs>272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Актуализация приоритетных направлений исследований с учетом тенденций развития сегментов рынка научно-технической продукции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ПО ТЕМЕ: «ХИМИЯ. ПРЕДМЕТ И ЗАДАЧИ. ОСНОВНЫЕ ЗАКОНЫ И ПОНЯТИЯ»</dc:title>
  <dc:creator>Бабакина Мария</dc:creator>
  <cp:lastModifiedBy>ЯкТатВик</cp:lastModifiedBy>
  <cp:revision>488</cp:revision>
  <dcterms:created xsi:type="dcterms:W3CDTF">2022-09-11T10:42:58Z</dcterms:created>
  <dcterms:modified xsi:type="dcterms:W3CDTF">2023-02-03T13:08:55Z</dcterms:modified>
</cp:coreProperties>
</file>