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44" r:id="rId1"/>
  </p:sldMasterIdLst>
  <p:sldIdLst>
    <p:sldId id="256" r:id="rId2"/>
    <p:sldId id="261" r:id="rId3"/>
    <p:sldId id="364" r:id="rId4"/>
    <p:sldId id="365" r:id="rId5"/>
    <p:sldId id="360" r:id="rId6"/>
    <p:sldId id="366" r:id="rId7"/>
    <p:sldId id="262" r:id="rId8"/>
    <p:sldId id="367" r:id="rId9"/>
    <p:sldId id="272" r:id="rId10"/>
    <p:sldId id="264" r:id="rId11"/>
    <p:sldId id="276" r:id="rId12"/>
    <p:sldId id="277" r:id="rId13"/>
    <p:sldId id="263" r:id="rId14"/>
    <p:sldId id="278" r:id="rId15"/>
    <p:sldId id="274" r:id="rId16"/>
    <p:sldId id="273" r:id="rId17"/>
    <p:sldId id="271" r:id="rId1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63" d="100"/>
          <a:sy n="63" d="100"/>
        </p:scale>
        <p:origin x="27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429AEB-7B47-4622-8565-0ED737474894}" type="datetimeFigureOut">
              <a:rPr lang="ru-RU" smtClean="0"/>
              <a:t>02.02.2023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256EE-06E9-4C15-88AA-945E45E25B2D}" type="slidenum">
              <a:rPr lang="ru-RU" smtClean="0"/>
              <a:t>‹#›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41700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429AEB-7B47-4622-8565-0ED737474894}" type="datetimeFigureOut">
              <a:rPr lang="ru-RU" smtClean="0"/>
              <a:t>02.02.2023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256EE-06E9-4C15-88AA-945E45E25B2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18644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429AEB-7B47-4622-8565-0ED737474894}" type="datetimeFigureOut">
              <a:rPr lang="ru-RU" smtClean="0"/>
              <a:t>02.02.2023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256EE-06E9-4C15-88AA-945E45E25B2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479725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429AEB-7B47-4622-8565-0ED737474894}" type="datetimeFigureOut">
              <a:rPr lang="ru-RU" smtClean="0"/>
              <a:t>02.02.2023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256EE-06E9-4C15-88AA-945E45E25B2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83631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429AEB-7B47-4622-8565-0ED737474894}" type="datetimeFigureOut">
              <a:rPr lang="ru-RU" smtClean="0"/>
              <a:t>02.02.2023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256EE-06E9-4C15-88AA-945E45E25B2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84371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429AEB-7B47-4622-8565-0ED737474894}" type="datetimeFigureOut">
              <a:rPr lang="ru-RU" smtClean="0"/>
              <a:t>02.02.2023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256EE-06E9-4C15-88AA-945E45E25B2D}" type="slidenum">
              <a:rPr lang="ru-RU" smtClean="0"/>
              <a:t>‹#›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605038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429AEB-7B47-4622-8565-0ED737474894}" type="datetimeFigureOut">
              <a:rPr lang="ru-RU" smtClean="0"/>
              <a:t>02.02.2023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256EE-06E9-4C15-88AA-945E45E25B2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96186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429AEB-7B47-4622-8565-0ED737474894}" type="datetimeFigureOut">
              <a:rPr lang="ru-RU" smtClean="0"/>
              <a:t>02.02.2023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256EE-06E9-4C15-88AA-945E45E25B2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52988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429AEB-7B47-4622-8565-0ED737474894}" type="datetimeFigureOut">
              <a:rPr lang="ru-RU" smtClean="0"/>
              <a:t>02.02.2023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256EE-06E9-4C15-88AA-945E45E25B2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69012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429AEB-7B47-4622-8565-0ED737474894}" type="datetimeFigureOut">
              <a:rPr lang="ru-RU" smtClean="0"/>
              <a:t>02.02.2023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256EE-06E9-4C15-88AA-945E45E25B2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42556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A3429AEB-7B47-4622-8565-0ED737474894}" type="datetimeFigureOut">
              <a:rPr lang="ru-RU" smtClean="0"/>
              <a:t>02.02.2023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1E256EE-06E9-4C15-88AA-945E45E25B2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02153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429AEB-7B47-4622-8565-0ED737474894}" type="datetimeFigureOut">
              <a:rPr lang="ru-RU" smtClean="0"/>
              <a:t>02.02.2023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256EE-06E9-4C15-88AA-945E45E25B2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07529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A3429AEB-7B47-4622-8565-0ED737474894}" type="datetimeFigureOut">
              <a:rPr lang="ru-RU" smtClean="0"/>
              <a:t>02.02.2023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61E256EE-06E9-4C15-88AA-945E45E25B2D}" type="slidenum">
              <a:rPr lang="ru-RU" smtClean="0"/>
              <a:t>‹#›</a:t>
            </a:fld>
            <a:endParaRPr lang="ru-RU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036893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5" r:id="rId1"/>
    <p:sldLayoutId id="2147483846" r:id="rId2"/>
    <p:sldLayoutId id="2147483847" r:id="rId3"/>
    <p:sldLayoutId id="2147483848" r:id="rId4"/>
    <p:sldLayoutId id="2147483849" r:id="rId5"/>
    <p:sldLayoutId id="2147483850" r:id="rId6"/>
    <p:sldLayoutId id="2147483851" r:id="rId7"/>
    <p:sldLayoutId id="2147483852" r:id="rId8"/>
    <p:sldLayoutId id="2147483853" r:id="rId9"/>
    <p:sldLayoutId id="2147483854" r:id="rId10"/>
    <p:sldLayoutId id="2147483855" r:id="rId11"/>
    <p:sldLayoutId id="2147483856" r:id="rId12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7" Type="http://schemas.openxmlformats.org/officeDocument/2006/relationships/image" Target="../media/image27.jpe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hyperlink" Target="http://dondolina.com/wp-content/uploads/2019/03/%D1%8D%D1%80%D0%BB%D0%B8-%D0%BB%D0%BE%D1%80%D0%B8.jpg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hyperlink" Target="http://dondolina.com/wp-content/uploads/2020/02/Ferrovia1.png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hyperlink" Target="http://dondolina.com/wp-content/uploads/2020/02/sweet-valina.jpg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eg"/><Relationship Id="rId4" Type="http://schemas.openxmlformats.org/officeDocument/2006/relationships/hyperlink" Target="http://dondolina.com/wp-content/uploads/2019/05/Sweet-Saretta.jpg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hyperlink" Target="http://dondolina.com/wp-content/uploads/2020/02/Fertard1.jpg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eg"/><Relationship Id="rId4" Type="http://schemas.openxmlformats.org/officeDocument/2006/relationships/hyperlink" Target="http://dondolina.com/wp-content/uploads/2019/05/Sweet-Stephany.jpg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hyperlink" Target="http://dondolina.com/wp-content/uploads/2019/05/Vera.jpg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jpeg"/><Relationship Id="rId4" Type="http://schemas.openxmlformats.org/officeDocument/2006/relationships/hyperlink" Target="http://dondolina.com/wp-content/uploads/2020/02/Staccato.jpg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gif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>
            <a:extLst>
              <a:ext uri="{FF2B5EF4-FFF2-40B4-BE49-F238E27FC236}">
                <a16:creationId xmlns:a16="http://schemas.microsoft.com/office/drawing/2014/main" id="{39C40B10-E90A-4A5B-B72C-920E0D6D79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51012" y="2130103"/>
            <a:ext cx="8689976" cy="1371599"/>
          </a:xfrm>
        </p:spPr>
        <p:txBody>
          <a:bodyPr>
            <a:noAutofit/>
          </a:bodyPr>
          <a:lstStyle/>
          <a:p>
            <a:r>
              <a:rPr lang="ru-RU" sz="32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Современные научно-практические аспекты в селекции косточковых культур на основе новаций в молекулярно-генетических технологиях </a:t>
            </a:r>
            <a:endParaRPr lang="ru-RU" sz="3200" i="1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B53B6F9B-0D08-4CCD-AB0C-29713D59F22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885235" y="4565709"/>
            <a:ext cx="9960019" cy="1371599"/>
          </a:xfrm>
        </p:spPr>
        <p:txBody>
          <a:bodyPr>
            <a:normAutofit fontScale="70000" lnSpcReduction="20000"/>
          </a:bodyPr>
          <a:lstStyle/>
          <a:p>
            <a:pPr algn="r"/>
            <a:r>
              <a:rPr lang="ru-RU" b="1" dirty="0">
                <a:solidFill>
                  <a:schemeClr val="tx1"/>
                </a:solidFill>
              </a:rPr>
              <a:t>Докладчик: канд. с.-х. наук, </a:t>
            </a:r>
            <a:r>
              <a:rPr lang="ru-RU" b="1" dirty="0" err="1">
                <a:solidFill>
                  <a:schemeClr val="tx1"/>
                </a:solidFill>
              </a:rPr>
              <a:t>н.с</a:t>
            </a:r>
            <a:r>
              <a:rPr lang="ru-RU" b="1" dirty="0">
                <a:solidFill>
                  <a:schemeClr val="tx1"/>
                </a:solidFill>
              </a:rPr>
              <a:t>. лаборатории </a:t>
            </a:r>
          </a:p>
          <a:p>
            <a:pPr algn="r"/>
            <a:r>
              <a:rPr lang="ru-RU" b="1" dirty="0" err="1">
                <a:solidFill>
                  <a:schemeClr val="tx1"/>
                </a:solidFill>
              </a:rPr>
              <a:t>сортоизучения</a:t>
            </a:r>
            <a:r>
              <a:rPr lang="ru-RU" b="1" dirty="0">
                <a:solidFill>
                  <a:schemeClr val="tx1"/>
                </a:solidFill>
              </a:rPr>
              <a:t> и селекции </a:t>
            </a:r>
          </a:p>
          <a:p>
            <a:pPr algn="r"/>
            <a:r>
              <a:rPr lang="ru-RU" b="1" dirty="0">
                <a:solidFill>
                  <a:schemeClr val="tx1"/>
                </a:solidFill>
              </a:rPr>
              <a:t>косточковых культур </a:t>
            </a:r>
          </a:p>
          <a:p>
            <a:pPr algn="r"/>
            <a:r>
              <a:rPr lang="ru-RU" b="1" dirty="0">
                <a:solidFill>
                  <a:schemeClr val="tx1"/>
                </a:solidFill>
              </a:rPr>
              <a:t>Кочубей А.А.</a:t>
            </a:r>
          </a:p>
        </p:txBody>
      </p:sp>
    </p:spTree>
    <p:extLst>
      <p:ext uri="{BB962C8B-B14F-4D97-AF65-F5344CB8AC3E}">
        <p14:creationId xmlns:p14="http://schemas.microsoft.com/office/powerpoint/2010/main" val="348250487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BA9CD46-279B-4169-9D18-20204937C7D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4902" y="414670"/>
            <a:ext cx="5600742" cy="644333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25585D9-9975-4962-835E-EC09808DB396}"/>
              </a:ext>
            </a:extLst>
          </p:cNvPr>
          <p:cNvSpPr txBox="1"/>
          <p:nvPr/>
        </p:nvSpPr>
        <p:spPr>
          <a:xfrm>
            <a:off x="1199626" y="125331"/>
            <a:ext cx="10578517" cy="670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РЕЗУЛЬТАТЫ ПРИМЕНЕНИЯ МОЛЕКУЛЯРНО-ГЕНЕТИЧЕСКИХ ТЕХНОЛОГИЙ  В МИРОВОЙ И ОТЕЧЕСТВЕННОЙ СЕЛЕКЦИИ КОСТОЧКОВЫХ КУЛЬТУР</a:t>
            </a:r>
          </a:p>
        </p:txBody>
      </p:sp>
    </p:spTree>
    <p:extLst>
      <p:ext uri="{BB962C8B-B14F-4D97-AF65-F5344CB8AC3E}">
        <p14:creationId xmlns:p14="http://schemas.microsoft.com/office/powerpoint/2010/main" val="29364466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B93155CC-9900-4348-A451-159E30D8CA7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2738" y="355190"/>
            <a:ext cx="5926173" cy="637748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25585D9-9975-4962-835E-EC09808DB396}"/>
              </a:ext>
            </a:extLst>
          </p:cNvPr>
          <p:cNvSpPr txBox="1"/>
          <p:nvPr/>
        </p:nvSpPr>
        <p:spPr>
          <a:xfrm>
            <a:off x="1199626" y="125331"/>
            <a:ext cx="10578517" cy="670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РЕЗУЛЬТАТЫ ПРИМЕНЕНИЯ МОЛЕКУЛЯРНО-ГЕНЕТИЧЕСКИХ ТЕХНОЛОГИЙ  В МИРОВОЙ И ОТЕЧЕСТВЕННОЙ СЕЛЕКЦИИ КОСТОЧКОВЫХ КУЛЬТУР</a:t>
            </a:r>
          </a:p>
        </p:txBody>
      </p:sp>
    </p:spTree>
    <p:extLst>
      <p:ext uri="{BB962C8B-B14F-4D97-AF65-F5344CB8AC3E}">
        <p14:creationId xmlns:p14="http://schemas.microsoft.com/office/powerpoint/2010/main" val="11434655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36162AC4-B43E-5BAE-9287-070A9C05D3D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9824" y="720552"/>
            <a:ext cx="5234353" cy="601211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25585D9-9975-4962-835E-EC09808DB396}"/>
              </a:ext>
            </a:extLst>
          </p:cNvPr>
          <p:cNvSpPr txBox="1"/>
          <p:nvPr/>
        </p:nvSpPr>
        <p:spPr>
          <a:xfrm>
            <a:off x="1199626" y="125331"/>
            <a:ext cx="10578517" cy="670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РЕЗУЛЬТАТЫ ПРИМЕНЕНИЯ МОЛЕКУЛЯРНО-ГЕНЕТИЧЕСКИХ ТЕХНОЛОГИЙ  В МИРОВОЙ И ОТЕЧЕСТВЕННОЙ СЕЛЕКЦИИ КОСТОЧКОВЫХ КУЛЬТУР</a:t>
            </a:r>
          </a:p>
        </p:txBody>
      </p:sp>
    </p:spTree>
    <p:extLst>
      <p:ext uri="{BB962C8B-B14F-4D97-AF65-F5344CB8AC3E}">
        <p14:creationId xmlns:p14="http://schemas.microsoft.com/office/powerpoint/2010/main" val="25439438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97B72B7-B646-DCE4-69B7-8A8668D83C3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6411" y="614597"/>
            <a:ext cx="5525772" cy="624340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0F0A3305-5412-4F85-B149-C3A6D0243B6C}"/>
              </a:ext>
            </a:extLst>
          </p:cNvPr>
          <p:cNvSpPr txBox="1"/>
          <p:nvPr/>
        </p:nvSpPr>
        <p:spPr>
          <a:xfrm>
            <a:off x="1199626" y="125331"/>
            <a:ext cx="10578517" cy="670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РЕЗУЛЬТАТЫ ПРИМЕНЕНИЯ МОЛЕКУЛЯРНО-ГЕНЕТИЧЕСКИХ ТЕХНОЛОГИЙ  В МИРОВОЙ И ОТЕЧЕСТВЕННОЙ СЕЛЕКЦИИ КОСТОЧКОВЫХ КУЛЬТУР</a:t>
            </a:r>
            <a:endParaRPr lang="ru-RU" sz="14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3243088"/>
      </p:ext>
    </p:extLst>
  </p:cSld>
  <p:clrMapOvr>
    <a:masterClrMapping/>
  </p:clrMapOvr>
  <p:transition spd="med">
    <p:pull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CA1B13A3-8B71-8839-C19C-68DC7D0ADD4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7603" y="709131"/>
            <a:ext cx="5863867" cy="614886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0F0A3305-5412-4F85-B149-C3A6D0243B6C}"/>
              </a:ext>
            </a:extLst>
          </p:cNvPr>
          <p:cNvSpPr txBox="1"/>
          <p:nvPr/>
        </p:nvSpPr>
        <p:spPr>
          <a:xfrm>
            <a:off x="1199626" y="125331"/>
            <a:ext cx="10578517" cy="670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РЕЗУЛЬТАТЫ ПРИМЕНЕНИЯ МОЛЕКУЛЯРНО-ГЕНЕТИЧЕСКИХ ТЕХНОЛОГИЙ  В МИРОВОЙ И ОТЕЧЕСТВЕННОЙ СЕЛЕКЦИИ КОСТОЧКОВЫХ КУЛЬТУР</a:t>
            </a:r>
            <a:endParaRPr lang="ru-RU" sz="14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4035367"/>
      </p:ext>
    </p:extLst>
  </p:cSld>
  <p:clrMapOvr>
    <a:masterClrMapping/>
  </p:clrMapOvr>
  <p:transition spd="med">
    <p:pull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0EC54A8E-3ECE-955B-D4BE-F000B430B7B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406"/>
          <a:stretch/>
        </p:blipFill>
        <p:spPr>
          <a:xfrm>
            <a:off x="4940189" y="4073241"/>
            <a:ext cx="3545919" cy="2900822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5EAD6767-FDD6-1DF6-B0D4-E94325FAE8B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200"/>
          <a:stretch/>
        </p:blipFill>
        <p:spPr>
          <a:xfrm>
            <a:off x="3772123" y="1036451"/>
            <a:ext cx="4221480" cy="3322922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D6DD4DC-22ED-D0B5-81A2-E321F25C4DD0}"/>
              </a:ext>
            </a:extLst>
          </p:cNvPr>
          <p:cNvSpPr txBox="1"/>
          <p:nvPr/>
        </p:nvSpPr>
        <p:spPr>
          <a:xfrm>
            <a:off x="1049310" y="120260"/>
            <a:ext cx="10672997" cy="670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РЕЗУЛЬТАТЫ </a:t>
            </a: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ОТЕЧЕСТВЕННОЙ</a:t>
            </a:r>
            <a:r>
              <a:rPr lang="ru-RU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СЕЛЕКЦИИ </a:t>
            </a: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КОСТОЧКОВЫХ КУЛЬТУР НА ОСНОВЕ ГИБРИДИЗАЦИИ</a:t>
            </a:r>
            <a:endParaRPr lang="ru-RU" sz="14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B7D3EE68-7DD6-B4FF-F314-4FAAA7C526E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52143"/>
            <a:ext cx="3359187" cy="2962913"/>
          </a:xfrm>
          <a:prstGeom prst="rect">
            <a:avLst/>
          </a:prstGeom>
        </p:spPr>
      </p:pic>
      <p:pic>
        <p:nvPicPr>
          <p:cNvPr id="4" name="Рисунок 9" descr="Описание: C:\Users\Admin\Desktop\Доноры и источники\Фото доноры и источники\Южанка.JPG">
            <a:extLst>
              <a:ext uri="{FF2B5EF4-FFF2-40B4-BE49-F238E27FC236}">
                <a16:creationId xmlns:a16="http://schemas.microsoft.com/office/drawing/2014/main" id="{9E214DF9-C8A4-0C3E-030D-EEA42FC62B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80" y="3111664"/>
            <a:ext cx="4010429" cy="35011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Объект 2">
            <a:extLst>
              <a:ext uri="{FF2B5EF4-FFF2-40B4-BE49-F238E27FC236}">
                <a16:creationId xmlns:a16="http://schemas.microsoft.com/office/drawing/2014/main" id="{2E9C881A-D089-9665-FE01-0BD79A2B5FE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716693" y="652143"/>
            <a:ext cx="4329285" cy="3175347"/>
          </a:xfrm>
          <a:prstGeom prst="rect">
            <a:avLst/>
          </a:prstGeom>
          <a:ln>
            <a:solidFill>
              <a:srgbClr val="00B050"/>
            </a:solidFill>
          </a:ln>
        </p:spPr>
      </p:pic>
      <p:pic>
        <p:nvPicPr>
          <p:cNvPr id="6" name="Объект 4">
            <a:extLst>
              <a:ext uri="{FF2B5EF4-FFF2-40B4-BE49-F238E27FC236}">
                <a16:creationId xmlns:a16="http://schemas.microsoft.com/office/drawing/2014/main" id="{A33B2A69-C99C-051C-F65A-DB574E1CDB8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270512" y="3615056"/>
            <a:ext cx="3730960" cy="2626691"/>
          </a:xfrm>
          <a:prstGeom prst="rect">
            <a:avLst/>
          </a:prstGeom>
          <a:ln>
            <a:solidFill>
              <a:srgbClr val="FFFFFF"/>
            </a:solidFill>
          </a:ln>
        </p:spPr>
      </p:pic>
    </p:spTree>
    <p:extLst>
      <p:ext uri="{BB962C8B-B14F-4D97-AF65-F5344CB8AC3E}">
        <p14:creationId xmlns:p14="http://schemas.microsoft.com/office/powerpoint/2010/main" val="217990554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0BE48D8B-BFA0-2093-0A46-A0519915BDF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1400" y="926555"/>
            <a:ext cx="4276725" cy="2847975"/>
          </a:xfrm>
          <a:prstGeom prst="rect">
            <a:avLst/>
          </a:prstGeom>
          <a:noFill/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F155371-A135-9DA6-1EED-22F3DA357B5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59191" y="208332"/>
            <a:ext cx="3405505" cy="2486025"/>
          </a:xfrm>
          <a:prstGeom prst="rect">
            <a:avLst/>
          </a:prstGeom>
          <a:noFill/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9370584-6061-9DEB-6430-8B4613D4C990}"/>
              </a:ext>
            </a:extLst>
          </p:cNvPr>
          <p:cNvSpPr txBox="1"/>
          <p:nvPr/>
        </p:nvSpPr>
        <p:spPr>
          <a:xfrm>
            <a:off x="8784598" y="2694357"/>
            <a:ext cx="2565105" cy="3740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Сорт Алёнушка</a:t>
            </a:r>
            <a:endParaRPr lang="ru-RU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56C1280F-3342-3F48-6563-EF01329E68F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191" y="3068434"/>
            <a:ext cx="4133850" cy="2752725"/>
          </a:xfrm>
          <a:prstGeom prst="rect">
            <a:avLst/>
          </a:prstGeom>
          <a:noFill/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D587C749-F58C-8187-4BBD-A0B8CBD7AA4A}"/>
              </a:ext>
            </a:extLst>
          </p:cNvPr>
          <p:cNvSpPr txBox="1"/>
          <p:nvPr/>
        </p:nvSpPr>
        <p:spPr>
          <a:xfrm>
            <a:off x="985726" y="5821159"/>
            <a:ext cx="2458779" cy="3740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Сорт Золотой шар</a:t>
            </a:r>
            <a:endParaRPr lang="ru-RU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D1D6C117-D3F9-8D93-E57F-B09E2C22206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0066" y="3105648"/>
            <a:ext cx="2969895" cy="2226945"/>
          </a:xfrm>
          <a:prstGeom prst="rect">
            <a:avLst/>
          </a:prstGeom>
          <a:noFill/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00CC3942-E8F5-1265-35A9-C4938201DDDE}"/>
              </a:ext>
            </a:extLst>
          </p:cNvPr>
          <p:cNvSpPr txBox="1"/>
          <p:nvPr/>
        </p:nvSpPr>
        <p:spPr>
          <a:xfrm>
            <a:off x="4603897" y="5369807"/>
            <a:ext cx="3192425" cy="3740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Сорт Дарк Санлайт</a:t>
            </a:r>
            <a:endParaRPr lang="ru-RU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9ABA025B-70AC-2C69-C0E5-97C740A0878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66812" y="3316084"/>
            <a:ext cx="3002915" cy="2238375"/>
          </a:xfrm>
          <a:prstGeom prst="rect">
            <a:avLst/>
          </a:prstGeom>
          <a:noFill/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737EAA9D-B78F-25E3-C418-30CD4725ED4C}"/>
              </a:ext>
            </a:extLst>
          </p:cNvPr>
          <p:cNvSpPr txBox="1"/>
          <p:nvPr/>
        </p:nvSpPr>
        <p:spPr>
          <a:xfrm>
            <a:off x="8747497" y="5556845"/>
            <a:ext cx="2830918" cy="3740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Сорт Кримсон Гло</a:t>
            </a:r>
            <a:endParaRPr lang="ru-RU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942181E-9951-A553-813E-E9AE362BC5A6}"/>
              </a:ext>
            </a:extLst>
          </p:cNvPr>
          <p:cNvSpPr txBox="1"/>
          <p:nvPr/>
        </p:nvSpPr>
        <p:spPr>
          <a:xfrm>
            <a:off x="148191" y="208332"/>
            <a:ext cx="744345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Перспективные сорта сливы китайской</a:t>
            </a:r>
          </a:p>
        </p:txBody>
      </p:sp>
    </p:spTree>
    <p:extLst>
      <p:ext uri="{BB962C8B-B14F-4D97-AF65-F5344CB8AC3E}">
        <p14:creationId xmlns:p14="http://schemas.microsoft.com/office/powerpoint/2010/main" val="197872641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FE1C18A-5F41-411B-8F7B-C1FD144AE5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0902" y="1341767"/>
            <a:ext cx="9944377" cy="1116207"/>
          </a:xfrm>
        </p:spPr>
        <p:txBody>
          <a:bodyPr/>
          <a:lstStyle/>
          <a:p>
            <a:r>
              <a:rPr lang="ru-RU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Спасибо за внимание!</a:t>
            </a:r>
          </a:p>
        </p:txBody>
      </p:sp>
    </p:spTree>
    <p:extLst>
      <p:ext uri="{BB962C8B-B14F-4D97-AF65-F5344CB8AC3E}">
        <p14:creationId xmlns:p14="http://schemas.microsoft.com/office/powerpoint/2010/main" val="30789047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3369943-8435-4326-8080-CAC308E67E4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560" y="947955"/>
            <a:ext cx="3786280" cy="5675827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BBC6D61-2A71-4248-891A-891BB9251EE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0405" y="606489"/>
            <a:ext cx="3611190" cy="5877627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2DDBF234-3750-4358-B393-060DCE470E6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8885" y="678082"/>
            <a:ext cx="3786280" cy="59457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642F1C77-668D-44B6-A92D-9F628393B386}"/>
              </a:ext>
            </a:extLst>
          </p:cNvPr>
          <p:cNvSpPr txBox="1"/>
          <p:nvPr/>
        </p:nvSpPr>
        <p:spPr>
          <a:xfrm>
            <a:off x="3802310" y="232412"/>
            <a:ext cx="6094602" cy="3740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РЕЗУЛЬТАТЫ ЗАРУБЕЖНОЙ СЕЛЕКЦИИ СЛИВЫ</a:t>
            </a:r>
            <a:endParaRPr lang="ru-RU" sz="14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0621161"/>
      </p:ext>
    </p:extLst>
  </p:cSld>
  <p:clrMapOvr>
    <a:masterClrMapping/>
  </p:clrMapOvr>
  <p:transition spd="slow">
    <p:randomBar dir="vert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AEC586D-B6DB-4664-9259-E61F175B9C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49760" y="111620"/>
            <a:ext cx="8892480" cy="369332"/>
          </a:xfrm>
        </p:spPr>
        <p:txBody>
          <a:bodyPr>
            <a:normAutofit fontScale="90000"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РЕЗУЛЬТАТЫ ЗАРУБЕЖНОЙ СЕЛЕКЦИИ</a:t>
            </a:r>
            <a:r>
              <a:rPr lang="ru-RU" sz="1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ЧЕРЕШНИ</a:t>
            </a:r>
            <a:endParaRPr lang="ru-RU" sz="18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>
            <a:hlinkClick r:id="rId2"/>
            <a:extLst>
              <a:ext uri="{FF2B5EF4-FFF2-40B4-BE49-F238E27FC236}">
                <a16:creationId xmlns:a16="http://schemas.microsoft.com/office/drawing/2014/main" id="{108F9CEA-04EF-4F04-9D91-912367E7F360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9536" y="1064918"/>
            <a:ext cx="3456384" cy="2524792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6DC9C465-AADA-40DF-829A-AD354B3EAD89}"/>
              </a:ext>
            </a:extLst>
          </p:cNvPr>
          <p:cNvSpPr/>
          <p:nvPr/>
        </p:nvSpPr>
        <p:spPr>
          <a:xfrm>
            <a:off x="2063552" y="660438"/>
            <a:ext cx="2717732" cy="37555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ase">
              <a:lnSpc>
                <a:spcPct val="107000"/>
              </a:lnSpc>
            </a:pPr>
            <a:r>
              <a:rPr lang="ru-RU" b="1" dirty="0">
                <a:solidFill>
                  <a:srgbClr val="C00000"/>
                </a:solidFill>
                <a:latin typeface="inherit"/>
                <a:ea typeface="Times New Roman" panose="02020603050405020304" pitchFamily="18" charset="0"/>
                <a:cs typeface="Times New Roman" panose="02020603050405020304" pitchFamily="18" charset="0"/>
              </a:rPr>
              <a:t>ЭРЛИ ЛОРИ (EARLY LORY)</a:t>
            </a:r>
            <a:r>
              <a:rPr lang="ru-RU" b="1" dirty="0">
                <a:solidFill>
                  <a:srgbClr val="000000"/>
                </a:solidFill>
                <a:latin typeface="inherit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BFE9E698-922E-4636-BA52-624E58F39701}"/>
              </a:ext>
            </a:extLst>
          </p:cNvPr>
          <p:cNvSpPr/>
          <p:nvPr/>
        </p:nvSpPr>
        <p:spPr>
          <a:xfrm>
            <a:off x="1661593" y="3837508"/>
            <a:ext cx="4335047" cy="2908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lnSpc>
                <a:spcPts val="2040"/>
              </a:lnSpc>
            </a:pP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Происхождение: Франция. </a:t>
            </a:r>
            <a:endParaRPr lang="ru-RU" sz="16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 fontAlgn="base">
              <a:lnSpc>
                <a:spcPts val="2040"/>
              </a:lnSpc>
            </a:pP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Срок созревания – ранний.</a:t>
            </a:r>
            <a:endParaRPr lang="ru-RU" sz="16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 fontAlgn="base">
              <a:lnSpc>
                <a:spcPts val="2040"/>
              </a:lnSpc>
            </a:pPr>
            <a:r>
              <a:rPr lang="ru-RU" sz="16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Дерево: </a:t>
            </a: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рост средний, крона шаровидная, компактная. </a:t>
            </a:r>
          </a:p>
          <a:p>
            <a:pPr algn="ctr" fontAlgn="base">
              <a:lnSpc>
                <a:spcPts val="2040"/>
              </a:lnSpc>
            </a:pP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Опылители: Лори </a:t>
            </a:r>
            <a:r>
              <a:rPr lang="ru-RU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Блум</a:t>
            </a: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  <a:endParaRPr lang="ru-RU" sz="16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 fontAlgn="base">
              <a:lnSpc>
                <a:spcPts val="2040"/>
              </a:lnSpc>
            </a:pP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Устойчив к болезням. Плоды растрескиваются.</a:t>
            </a:r>
            <a:endParaRPr lang="ru-RU" sz="16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 fontAlgn="base">
              <a:lnSpc>
                <a:spcPts val="2040"/>
              </a:lnSpc>
            </a:pPr>
            <a:r>
              <a:rPr lang="ru-RU" sz="16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Плоды крупные:</a:t>
            </a: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Ø 28-30 мм. Форма: округлая. </a:t>
            </a:r>
            <a:endParaRPr lang="ru-RU" sz="16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 fontAlgn="base">
              <a:lnSpc>
                <a:spcPts val="2040"/>
              </a:lnSpc>
            </a:pP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Цвет: темно-красный. Мякоть: красная, средней плотности, сочная. </a:t>
            </a:r>
            <a:endParaRPr lang="ru-RU" sz="16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 fontAlgn="base">
              <a:lnSpc>
                <a:spcPts val="2040"/>
              </a:lnSpc>
            </a:pP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Вкус: приятный, сладкий.</a:t>
            </a:r>
            <a:endParaRPr lang="ru-RU" sz="16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fontAlgn="base">
              <a:lnSpc>
                <a:spcPct val="107000"/>
              </a:lnSpc>
            </a:pPr>
            <a:r>
              <a:rPr lang="ru-RU" sz="1600" b="1" dirty="0">
                <a:solidFill>
                  <a:srgbClr val="000000"/>
                </a:solidFill>
                <a:latin typeface="inherit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>
            <a:hlinkClick r:id="rId4"/>
            <a:extLst>
              <a:ext uri="{FF2B5EF4-FFF2-40B4-BE49-F238E27FC236}">
                <a16:creationId xmlns:a16="http://schemas.microsoft.com/office/drawing/2014/main" id="{364F38DE-BC10-43EF-B898-B4FDAF5B9B78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0056" y="1048224"/>
            <a:ext cx="3312368" cy="2380776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3CDA13E5-7D76-4CD9-9B6C-110890CD09D0}"/>
              </a:ext>
            </a:extLst>
          </p:cNvPr>
          <p:cNvSpPr/>
          <p:nvPr/>
        </p:nvSpPr>
        <p:spPr>
          <a:xfrm>
            <a:off x="6744073" y="657721"/>
            <a:ext cx="244028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C00000"/>
                </a:solidFill>
                <a:latin typeface="inherit"/>
                <a:ea typeface="Times New Roman" panose="02020603050405020304" pitchFamily="18" charset="0"/>
                <a:cs typeface="Times New Roman" panose="02020603050405020304" pitchFamily="18" charset="0"/>
              </a:rPr>
              <a:t>ФЕРРОВИЯ (FERROVIA)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09423EB7-1133-4EC0-AE39-A1EB0E22F9D5}"/>
              </a:ext>
            </a:extLst>
          </p:cNvPr>
          <p:cNvSpPr/>
          <p:nvPr/>
        </p:nvSpPr>
        <p:spPr>
          <a:xfrm>
            <a:off x="6240017" y="3872747"/>
            <a:ext cx="4176465" cy="29136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lnSpc>
                <a:spcPts val="2040"/>
              </a:lnSpc>
            </a:pP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Происхождение: Италия (регион </a:t>
            </a:r>
            <a:r>
              <a:rPr lang="ru-RU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Пулья</a:t>
            </a: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). </a:t>
            </a:r>
          </a:p>
          <a:p>
            <a:pPr algn="ctr" fontAlgn="base">
              <a:lnSpc>
                <a:spcPts val="2040"/>
              </a:lnSpc>
            </a:pP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Срок созревания – средне-поздний. </a:t>
            </a:r>
            <a:endParaRPr lang="ru-RU" sz="16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 fontAlgn="base">
              <a:lnSpc>
                <a:spcPts val="2040"/>
              </a:lnSpc>
            </a:pPr>
            <a:r>
              <a:rPr lang="ru-RU" sz="16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Дерево: </a:t>
            </a: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рост сильный, крона компактная. </a:t>
            </a:r>
            <a:endParaRPr lang="ru-RU" sz="16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 fontAlgn="base">
              <a:lnSpc>
                <a:spcPts val="2040"/>
              </a:lnSpc>
            </a:pP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Опылители: </a:t>
            </a:r>
            <a:r>
              <a:rPr lang="ru-RU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Кордия</a:t>
            </a: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 Регина. </a:t>
            </a:r>
            <a:endParaRPr lang="ru-RU" sz="16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 fontAlgn="base">
              <a:lnSpc>
                <a:spcPts val="2040"/>
              </a:lnSpc>
            </a:pP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Устойчивость к заболеваниям: устойчив к </a:t>
            </a:r>
            <a:r>
              <a:rPr lang="ru-RU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монилиозу</a:t>
            </a: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высокоустойчив к растрескиванию. </a:t>
            </a:r>
          </a:p>
          <a:p>
            <a:pPr algn="ctr" fontAlgn="base">
              <a:lnSpc>
                <a:spcPts val="2040"/>
              </a:lnSpc>
            </a:pPr>
            <a:r>
              <a:rPr lang="ru-RU" sz="16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Плоды крупные:</a:t>
            </a: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Ø 30-32 мм. </a:t>
            </a:r>
            <a:endParaRPr lang="ru-RU" sz="16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 fontAlgn="base">
              <a:lnSpc>
                <a:spcPts val="2040"/>
              </a:lnSpc>
            </a:pP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Форма плода сердцевидная. Цвет темно-красный. Мякоть плотная, сочная, ароматная. Вкус сладкий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61046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DC2FE5A-A0ED-4886-A75F-82B2B93E77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1200" y="116632"/>
            <a:ext cx="8229600" cy="576064"/>
          </a:xfrm>
        </p:spPr>
        <p:txBody>
          <a:bodyPr>
            <a:normAutofit fontScale="90000"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РЕЗУЛЬТАТЫ ЗАРУБЕЖНОЙ СЕЛЕКЦИИ</a:t>
            </a:r>
            <a:r>
              <a:rPr lang="ru-RU" sz="105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ЧЕРЕШНИ</a:t>
            </a:r>
            <a:endParaRPr lang="ru-RU" sz="20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>
            <a:hlinkClick r:id="rId2"/>
            <a:extLst>
              <a:ext uri="{FF2B5EF4-FFF2-40B4-BE49-F238E27FC236}">
                <a16:creationId xmlns:a16="http://schemas.microsoft.com/office/drawing/2014/main" id="{D9DA0052-3123-4AAE-8B9F-4BE32B2CA48D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5560" y="1116034"/>
            <a:ext cx="2736304" cy="2709744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FE65AA44-327E-4D2B-B86A-26C4A7CB76D4}"/>
              </a:ext>
            </a:extLst>
          </p:cNvPr>
          <p:cNvSpPr/>
          <p:nvPr/>
        </p:nvSpPr>
        <p:spPr>
          <a:xfrm>
            <a:off x="1866405" y="728700"/>
            <a:ext cx="327461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C00000"/>
                </a:solidFill>
                <a:latin typeface="inherit"/>
                <a:ea typeface="Times New Roman" panose="02020603050405020304" pitchFamily="18" charset="0"/>
                <a:cs typeface="Times New Roman" panose="02020603050405020304" pitchFamily="18" charset="0"/>
              </a:rPr>
              <a:t>СВИТ ВАЛИНА (SWEET VALINA) 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AFAE9C89-E668-4466-AAF7-FDF4C799468D}"/>
              </a:ext>
            </a:extLst>
          </p:cNvPr>
          <p:cNvSpPr/>
          <p:nvPr/>
        </p:nvSpPr>
        <p:spPr>
          <a:xfrm>
            <a:off x="1536982" y="3843780"/>
            <a:ext cx="4608512" cy="2641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lnSpc>
                <a:spcPts val="2040"/>
              </a:lnSpc>
            </a:pP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Происхождение: Италия.</a:t>
            </a:r>
            <a:endParaRPr lang="ru-RU" sz="16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 fontAlgn="base">
              <a:lnSpc>
                <a:spcPts val="2040"/>
              </a:lnSpc>
            </a:pPr>
            <a:r>
              <a:rPr lang="ru-RU" sz="1600" u="sng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Срок созревания: – средне-поздний</a:t>
            </a: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6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Дерево: р</a:t>
            </a: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ост сильный. </a:t>
            </a:r>
            <a:r>
              <a:rPr lang="ru-RU" sz="1600" u="sng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Сорт устойчив к грибным заболеваниям.</a:t>
            </a: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Опылители: Свит </a:t>
            </a:r>
            <a:r>
              <a:rPr lang="ru-RU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Саретта</a:t>
            </a: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Свит </a:t>
            </a:r>
            <a:r>
              <a:rPr lang="ru-RU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Габриел</a:t>
            </a: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  Склонность к растрескиванию высокая. </a:t>
            </a:r>
            <a:r>
              <a:rPr lang="ru-RU" sz="16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Плоды крупные,</a:t>
            </a: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Ø 32-34 мм. Форма плода сердцевидная. Цвет ярко-красный. Мякоть: розовая, отличной консистенции, мясистая, сочная, очень ароматная. Вкус сладкий с хорошим уровнем кислотности.</a:t>
            </a:r>
            <a:endParaRPr lang="ru-RU" sz="16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>
            <a:hlinkClick r:id="rId4"/>
            <a:extLst>
              <a:ext uri="{FF2B5EF4-FFF2-40B4-BE49-F238E27FC236}">
                <a16:creationId xmlns:a16="http://schemas.microsoft.com/office/drawing/2014/main" id="{D793C0D2-D2D1-455D-8C73-B9B844C5A217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8863" y="978186"/>
            <a:ext cx="3096343" cy="2709744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D15F2143-C94D-4E74-BE93-C636081FA56A}"/>
              </a:ext>
            </a:extLst>
          </p:cNvPr>
          <p:cNvSpPr/>
          <p:nvPr/>
        </p:nvSpPr>
        <p:spPr>
          <a:xfrm>
            <a:off x="6493819" y="650775"/>
            <a:ext cx="334642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C00000"/>
                </a:solidFill>
                <a:latin typeface="inherit"/>
                <a:ea typeface="Times New Roman" panose="02020603050405020304" pitchFamily="18" charset="0"/>
                <a:cs typeface="Times New Roman" panose="02020603050405020304" pitchFamily="18" charset="0"/>
              </a:rPr>
              <a:t>СВИТ САРЕТТА (SWEET SARETTA)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2B66423B-0494-4817-B8FB-2EFDF0500CE4}"/>
              </a:ext>
            </a:extLst>
          </p:cNvPr>
          <p:cNvSpPr/>
          <p:nvPr/>
        </p:nvSpPr>
        <p:spPr>
          <a:xfrm>
            <a:off x="5887523" y="3905886"/>
            <a:ext cx="4559018" cy="2641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lnSpc>
                <a:spcPts val="2040"/>
              </a:lnSpc>
            </a:pP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Происхождение: Италия. Срок созревания – средне-поздний. </a:t>
            </a:r>
            <a:r>
              <a:rPr lang="ru-RU" sz="16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Дерево: </a:t>
            </a: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рост сильный. </a:t>
            </a:r>
            <a:endParaRPr lang="ru-RU" sz="16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 fontAlgn="base">
              <a:lnSpc>
                <a:spcPts val="2040"/>
              </a:lnSpc>
            </a:pPr>
            <a:r>
              <a:rPr lang="ru-RU" sz="1600" u="sng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Опылители: сорт самоплодный.</a:t>
            </a:r>
            <a:endParaRPr lang="ru-RU" sz="1600" u="sng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 fontAlgn="base">
              <a:lnSpc>
                <a:spcPts val="2040"/>
              </a:lnSpc>
            </a:pP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Сорт устойчив к грибным болезням. Склонность к растрескиванию высокая.</a:t>
            </a:r>
            <a:endParaRPr lang="ru-RU" sz="16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 fontAlgn="base">
              <a:lnSpc>
                <a:spcPts val="2040"/>
              </a:lnSpc>
            </a:pPr>
            <a:r>
              <a:rPr lang="ru-RU" sz="16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Плоды крупные, </a:t>
            </a: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Ø 30-32 мм. Форма плода </a:t>
            </a:r>
            <a:r>
              <a:rPr lang="ru-RU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сердцевидная.Цвет</a:t>
            </a: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ярко-красный. Мякоть: отличной консистенции, мясистая, сочная, очень ароматная. Вкус очень-сладкий с хорошим уровнем кислотности.</a:t>
            </a:r>
            <a:endParaRPr lang="ru-RU" sz="16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Номер слайда 9">
            <a:extLst>
              <a:ext uri="{FF2B5EF4-FFF2-40B4-BE49-F238E27FC236}">
                <a16:creationId xmlns:a16="http://schemas.microsoft.com/office/drawing/2014/main" id="{7BCE2124-B798-4B5B-B88C-4113223B35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03778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1CF47F9-4DEE-4A54-B0DF-5BC37C4B45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67508" y="114232"/>
            <a:ext cx="8856984" cy="369332"/>
          </a:xfrm>
        </p:spPr>
        <p:txBody>
          <a:bodyPr>
            <a:normAutofit fontScale="90000"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РЕЗУЛЬТАТЫ ЗАРУБЕЖНОЙ СЕЛЕКЦИИ</a:t>
            </a:r>
            <a:r>
              <a:rPr lang="ru-RU" sz="1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ЧЕРЕШНИ</a:t>
            </a:r>
            <a:endParaRPr lang="ru-RU" sz="18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>
            <a:hlinkClick r:id="rId2"/>
            <a:extLst>
              <a:ext uri="{FF2B5EF4-FFF2-40B4-BE49-F238E27FC236}">
                <a16:creationId xmlns:a16="http://schemas.microsoft.com/office/drawing/2014/main" id="{07CB371D-4CBD-4CEC-85D1-806DAA653C3D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0628" y="999686"/>
            <a:ext cx="2741236" cy="2960726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A393123A-BFFB-41B3-BDB4-5958CACE0905}"/>
              </a:ext>
            </a:extLst>
          </p:cNvPr>
          <p:cNvSpPr/>
          <p:nvPr/>
        </p:nvSpPr>
        <p:spPr>
          <a:xfrm>
            <a:off x="1634836" y="3960413"/>
            <a:ext cx="4245140" cy="23846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lnSpc>
                <a:spcPts val="2040"/>
              </a:lnSpc>
            </a:pP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Происхождение: Франция. </a:t>
            </a:r>
            <a:endParaRPr lang="ru-RU" sz="16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 fontAlgn="base">
              <a:lnSpc>
                <a:spcPts val="2040"/>
              </a:lnSpc>
            </a:pPr>
            <a:r>
              <a:rPr lang="ru-RU" sz="1600" u="sng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Срок созревания – поздний</a:t>
            </a:r>
            <a:endParaRPr lang="ru-RU" sz="1600" u="sng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 fontAlgn="base">
              <a:lnSpc>
                <a:spcPts val="2040"/>
              </a:lnSpc>
            </a:pPr>
            <a:r>
              <a:rPr lang="ru-RU" sz="16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Дерево: </a:t>
            </a: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Рост: средний, крона компактная. Устойчив к болезням, обладает высокой устойчивостью к растрескиванию.</a:t>
            </a:r>
            <a:endParaRPr lang="ru-RU" sz="16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 fontAlgn="base">
              <a:lnSpc>
                <a:spcPts val="2040"/>
              </a:lnSpc>
            </a:pP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Опылители: Регина. </a:t>
            </a:r>
            <a:endParaRPr lang="ru-RU" sz="16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 fontAlgn="base">
              <a:lnSpc>
                <a:spcPts val="2040"/>
              </a:lnSpc>
            </a:pP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 </a:t>
            </a:r>
            <a:r>
              <a:rPr lang="ru-RU" sz="1600" i="1" u="sng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Плоды крупные:</a:t>
            </a:r>
            <a:r>
              <a:rPr lang="ru-RU" sz="1600" u="sng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30-32 мм</a:t>
            </a: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 Форма: сердцевидная. Цвет: темно-красный. Мякоть: очень плотная, хрустящая. Вкус: сладкий.</a:t>
            </a:r>
            <a:endParaRPr lang="ru-RU" sz="16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20CB6BF1-39A4-44CF-820B-9370E361AD21}"/>
              </a:ext>
            </a:extLst>
          </p:cNvPr>
          <p:cNvSpPr/>
          <p:nvPr/>
        </p:nvSpPr>
        <p:spPr>
          <a:xfrm>
            <a:off x="2299964" y="624134"/>
            <a:ext cx="2194640" cy="37555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ase">
              <a:lnSpc>
                <a:spcPct val="107000"/>
              </a:lnSpc>
            </a:pPr>
            <a:r>
              <a:rPr lang="ru-RU" b="1" dirty="0">
                <a:solidFill>
                  <a:srgbClr val="C00000"/>
                </a:solidFill>
                <a:latin typeface="inherit"/>
                <a:ea typeface="Times New Roman" panose="02020603050405020304" pitchFamily="18" charset="0"/>
                <a:cs typeface="Times New Roman" panose="02020603050405020304" pitchFamily="18" charset="0"/>
              </a:rPr>
              <a:t>ФЕРТАРД (FERTARD) </a:t>
            </a:r>
            <a:endParaRPr lang="ru-RU" sz="1400" dirty="0">
              <a:solidFill>
                <a:srgbClr val="C0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>
            <a:hlinkClick r:id="rId4"/>
            <a:extLst>
              <a:ext uri="{FF2B5EF4-FFF2-40B4-BE49-F238E27FC236}">
                <a16:creationId xmlns:a16="http://schemas.microsoft.com/office/drawing/2014/main" id="{F1E2C087-5D4A-49C2-B6D0-C2B4016DB4E8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1639" y="1144784"/>
            <a:ext cx="3391122" cy="2670531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E587658C-A541-4D38-B68D-DA8C7B586998}"/>
              </a:ext>
            </a:extLst>
          </p:cNvPr>
          <p:cNvSpPr/>
          <p:nvPr/>
        </p:nvSpPr>
        <p:spPr>
          <a:xfrm>
            <a:off x="6239508" y="706233"/>
            <a:ext cx="360765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C00000"/>
                </a:solidFill>
                <a:latin typeface="inherit"/>
                <a:ea typeface="Times New Roman" panose="02020603050405020304" pitchFamily="18" charset="0"/>
                <a:cs typeface="Times New Roman" panose="02020603050405020304" pitchFamily="18" charset="0"/>
              </a:rPr>
              <a:t>СВИТ СТЕФАНИ (SWEET STEPHANY)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BB5064EE-DBD0-4406-BE36-4A490C35A593}"/>
              </a:ext>
            </a:extLst>
          </p:cNvPr>
          <p:cNvSpPr/>
          <p:nvPr/>
        </p:nvSpPr>
        <p:spPr>
          <a:xfrm>
            <a:off x="5952493" y="3810788"/>
            <a:ext cx="4499483" cy="31968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lnSpc>
                <a:spcPts val="2040"/>
              </a:lnSpc>
            </a:pP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Происхождение: Италия.</a:t>
            </a:r>
            <a:endParaRPr lang="ru-RU" sz="16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 fontAlgn="base">
              <a:lnSpc>
                <a:spcPts val="2040"/>
              </a:lnSpc>
            </a:pPr>
            <a:r>
              <a:rPr lang="ru-RU" sz="1600" u="sng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Срок созревания – поздний.</a:t>
            </a:r>
            <a:endParaRPr lang="ru-RU" sz="1600" u="sng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 fontAlgn="base">
              <a:lnSpc>
                <a:spcPts val="2040"/>
              </a:lnSpc>
            </a:pPr>
            <a:r>
              <a:rPr lang="ru-RU" sz="16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Дерево: </a:t>
            </a: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Рост: сильный. </a:t>
            </a:r>
            <a:endParaRPr lang="ru-RU" sz="16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 fontAlgn="base">
              <a:lnSpc>
                <a:spcPts val="2040"/>
              </a:lnSpc>
            </a:pP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Опылители: сорт самоплодный.</a:t>
            </a:r>
            <a:endParaRPr lang="ru-RU" sz="16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 fontAlgn="base">
              <a:lnSpc>
                <a:spcPts val="2040"/>
              </a:lnSpc>
            </a:pP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Устойчив к болезням. Склонность к растрескиванию высокая.</a:t>
            </a:r>
            <a:endParaRPr lang="ru-RU" sz="16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 fontAlgn="base">
              <a:lnSpc>
                <a:spcPts val="2040"/>
              </a:lnSpc>
            </a:pPr>
            <a:r>
              <a:rPr lang="ru-RU" sz="1600" i="1" u="sng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Плоды крупные:</a:t>
            </a:r>
            <a:r>
              <a:rPr lang="ru-RU" sz="1600" u="sng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Ø 30-32 мм. </a:t>
            </a: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Форма: сердцевидная.</a:t>
            </a:r>
            <a:endParaRPr lang="ru-RU" sz="16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 fontAlgn="base">
              <a:lnSpc>
                <a:spcPts val="2040"/>
              </a:lnSpc>
            </a:pP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Цвет: темно-</a:t>
            </a:r>
            <a:r>
              <a:rPr lang="ru-RU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красный.Мякоть</a:t>
            </a: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хорошей консистенции, мясистая, сочная, ароматная.</a:t>
            </a:r>
            <a:endParaRPr lang="ru-RU" sz="16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 fontAlgn="base">
              <a:lnSpc>
                <a:spcPts val="2040"/>
              </a:lnSpc>
            </a:pP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Вкус: очень сладкий.</a:t>
            </a:r>
            <a:endParaRPr lang="ru-RU" sz="16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fontAlgn="base">
              <a:lnSpc>
                <a:spcPct val="107000"/>
              </a:lnSpc>
            </a:pPr>
            <a:r>
              <a:rPr lang="ru-RU" b="1" dirty="0">
                <a:solidFill>
                  <a:srgbClr val="000000"/>
                </a:solidFill>
                <a:latin typeface="inherit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D63B78B1-42E8-4E35-B8CA-E4AE161DEE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01103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FA219E7-80B7-47D0-AF06-4715EF01AD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1200" y="188641"/>
            <a:ext cx="8579296" cy="457199"/>
          </a:xfrm>
        </p:spPr>
        <p:txBody>
          <a:bodyPr>
            <a:normAutofit fontScale="90000"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РЕЗУЛЬТАТЫ ЗАРУБЕЖНОЙ СЕЛЕКЦИИ</a:t>
            </a:r>
            <a:r>
              <a:rPr lang="ru-RU" sz="105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ЧЕРЕШНИ</a:t>
            </a:r>
            <a:endParaRPr lang="ru-RU" sz="20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>
            <a:hlinkClick r:id="rId2"/>
            <a:extLst>
              <a:ext uri="{FF2B5EF4-FFF2-40B4-BE49-F238E27FC236}">
                <a16:creationId xmlns:a16="http://schemas.microsoft.com/office/drawing/2014/main" id="{755E8180-ED9B-43C5-A413-E52048EF0B94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9576" y="1105961"/>
            <a:ext cx="2952328" cy="2641107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159A9D88-F54B-45CC-A49A-BC29124CB47E}"/>
              </a:ext>
            </a:extLst>
          </p:cNvPr>
          <p:cNvSpPr/>
          <p:nvPr/>
        </p:nvSpPr>
        <p:spPr>
          <a:xfrm>
            <a:off x="2929694" y="651252"/>
            <a:ext cx="206473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i="1" dirty="0">
                <a:solidFill>
                  <a:srgbClr val="C00000"/>
                </a:solidFill>
                <a:latin typeface="inherit"/>
                <a:ea typeface="Times New Roman" panose="02020603050405020304" pitchFamily="18" charset="0"/>
                <a:cs typeface="Times New Roman" panose="02020603050405020304" pitchFamily="18" charset="0"/>
              </a:rPr>
              <a:t>ВЕРА (VERA)</a:t>
            </a:r>
            <a:endParaRPr lang="ru-RU" sz="2800" i="1" dirty="0">
              <a:solidFill>
                <a:srgbClr val="C00000"/>
              </a:solidFill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793C8184-9317-4201-966F-96C7CF5DE7C4}"/>
              </a:ext>
            </a:extLst>
          </p:cNvPr>
          <p:cNvSpPr/>
          <p:nvPr/>
        </p:nvSpPr>
        <p:spPr>
          <a:xfrm>
            <a:off x="1919536" y="3659626"/>
            <a:ext cx="3528392" cy="28975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lnSpc>
                <a:spcPts val="2040"/>
              </a:lnSpc>
            </a:pP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Происхождение: Италия. </a:t>
            </a:r>
          </a:p>
          <a:p>
            <a:pPr algn="ctr" fontAlgn="base">
              <a:lnSpc>
                <a:spcPts val="2040"/>
              </a:lnSpc>
            </a:pP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Срок созревания – средний.</a:t>
            </a:r>
            <a:endParaRPr lang="ru-RU" sz="16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 fontAlgn="base">
              <a:lnSpc>
                <a:spcPts val="2040"/>
              </a:lnSpc>
            </a:pPr>
            <a:r>
              <a:rPr lang="ru-RU" sz="16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Дерево: </a:t>
            </a: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Рост: средний. Устойчивость к заболеваниям: сорт устойчив к грибным заболеваниям. Склонность к растрескиванию – средняя.</a:t>
            </a:r>
          </a:p>
          <a:p>
            <a:pPr algn="ctr" fontAlgn="base">
              <a:lnSpc>
                <a:spcPts val="2040"/>
              </a:lnSpc>
            </a:pP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Опылители: </a:t>
            </a:r>
            <a:r>
              <a:rPr lang="ru-RU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Бурлат</a:t>
            </a: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6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Плоды:</a:t>
            </a: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Ø 30 мм. Форма: сердцевидная.</a:t>
            </a:r>
            <a:endParaRPr lang="ru-RU" sz="16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 fontAlgn="base">
              <a:lnSpc>
                <a:spcPts val="2040"/>
              </a:lnSpc>
            </a:pP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Цвет: ярко-</a:t>
            </a:r>
            <a:r>
              <a:rPr lang="ru-RU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красный.Мякоть</a:t>
            </a: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нежная, сочная, ароматная. Вкус: сладкий, кислотность низкая.</a:t>
            </a:r>
            <a:endParaRPr lang="ru-RU" sz="16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>
            <a:hlinkClick r:id="rId4"/>
            <a:extLst>
              <a:ext uri="{FF2B5EF4-FFF2-40B4-BE49-F238E27FC236}">
                <a16:creationId xmlns:a16="http://schemas.microsoft.com/office/drawing/2014/main" id="{E047A353-865A-49B1-8893-E702FA50873E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6040" y="1181640"/>
            <a:ext cx="3096344" cy="2641108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26F47D2E-7E74-471D-93F0-9731179385EC}"/>
              </a:ext>
            </a:extLst>
          </p:cNvPr>
          <p:cNvSpPr/>
          <p:nvPr/>
        </p:nvSpPr>
        <p:spPr>
          <a:xfrm>
            <a:off x="6239151" y="693451"/>
            <a:ext cx="364413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i="1" dirty="0">
                <a:solidFill>
                  <a:srgbClr val="C00000"/>
                </a:solidFill>
                <a:latin typeface="inherit"/>
                <a:ea typeface="Times New Roman" panose="02020603050405020304" pitchFamily="18" charset="0"/>
                <a:cs typeface="Times New Roman" panose="02020603050405020304" pitchFamily="18" charset="0"/>
              </a:rPr>
              <a:t>СТАККАТО (STAKKATO)</a:t>
            </a:r>
            <a:r>
              <a:rPr lang="ru-RU" b="1" dirty="0">
                <a:solidFill>
                  <a:srgbClr val="000000"/>
                </a:solidFill>
                <a:latin typeface="inherit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dirty="0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1950AC17-3B7F-448B-80E1-661F674FEAEC}"/>
              </a:ext>
            </a:extLst>
          </p:cNvPr>
          <p:cNvSpPr/>
          <p:nvPr/>
        </p:nvSpPr>
        <p:spPr>
          <a:xfrm>
            <a:off x="5700464" y="3822748"/>
            <a:ext cx="4572000" cy="264110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base">
              <a:lnSpc>
                <a:spcPts val="2040"/>
              </a:lnSpc>
            </a:pP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Происхождение: Канада. </a:t>
            </a:r>
            <a:endParaRPr lang="ru-RU" sz="16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 fontAlgn="base">
              <a:lnSpc>
                <a:spcPts val="2040"/>
              </a:lnSpc>
            </a:pP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Срок созревания – очень поздний.</a:t>
            </a:r>
            <a:endParaRPr lang="ru-RU" sz="16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 fontAlgn="base">
              <a:lnSpc>
                <a:spcPts val="2040"/>
              </a:lnSpc>
            </a:pPr>
            <a:r>
              <a:rPr lang="ru-RU" sz="16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Дерево: </a:t>
            </a: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Рост: средний. </a:t>
            </a:r>
            <a:endParaRPr lang="ru-RU" sz="16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 fontAlgn="base">
              <a:lnSpc>
                <a:spcPts val="2040"/>
              </a:lnSpc>
            </a:pP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Опылители: сорт самоплодный. </a:t>
            </a:r>
            <a:endParaRPr lang="ru-RU" sz="16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 fontAlgn="base">
              <a:lnSpc>
                <a:spcPts val="2040"/>
              </a:lnSpc>
            </a:pP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Устойчивость к заболеваниям: мало восприимчив к бактериальному раку, устойчив к растрескиванию.</a:t>
            </a:r>
            <a:endParaRPr lang="ru-RU" sz="16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 fontAlgn="base">
              <a:lnSpc>
                <a:spcPts val="2040"/>
              </a:lnSpc>
            </a:pPr>
            <a:r>
              <a:rPr lang="ru-RU" sz="16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Плоды: </a:t>
            </a: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Ø 30-32 мм. Форма: сердцевидно-сплюснутая. Цвет: темно-красный. Мякоть: красная, плотная. Вкус: сладкий.</a:t>
            </a:r>
            <a:endParaRPr lang="ru-RU" sz="16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Номер слайда 9">
            <a:extLst>
              <a:ext uri="{FF2B5EF4-FFF2-40B4-BE49-F238E27FC236}">
                <a16:creationId xmlns:a16="http://schemas.microsoft.com/office/drawing/2014/main" id="{A815D83D-FE8D-4187-84BF-D7778901DE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90090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Rectangle 4">
            <a:extLst>
              <a:ext uri="{FF2B5EF4-FFF2-40B4-BE49-F238E27FC236}">
                <a16:creationId xmlns:a16="http://schemas.microsoft.com/office/drawing/2014/main" id="{1CCD78F2-08B5-41AA-A254-6B9802A1F48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67002" y="707209"/>
            <a:ext cx="184731" cy="300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350"/>
          </a:p>
        </p:txBody>
      </p:sp>
      <p:pic>
        <p:nvPicPr>
          <p:cNvPr id="7173" name="Рисунок 9">
            <a:extLst>
              <a:ext uri="{FF2B5EF4-FFF2-40B4-BE49-F238E27FC236}">
                <a16:creationId xmlns:a16="http://schemas.microsoft.com/office/drawing/2014/main" id="{4442A6FE-41CB-4F8A-AA9B-1B72871F17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4" t="17693" r="60577" b="10220"/>
          <a:stretch>
            <a:fillRect/>
          </a:stretch>
        </p:blipFill>
        <p:spPr bwMode="auto">
          <a:xfrm>
            <a:off x="6672064" y="898495"/>
            <a:ext cx="3080384" cy="30601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4" name="TextBox 10">
            <a:extLst>
              <a:ext uri="{FF2B5EF4-FFF2-40B4-BE49-F238E27FC236}">
                <a16:creationId xmlns:a16="http://schemas.microsoft.com/office/drawing/2014/main" id="{04C11739-ADD5-48B2-8298-DE96D97861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43183" y="269785"/>
            <a:ext cx="3899168" cy="3740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7000"/>
              </a:lnSpc>
              <a:spcBef>
                <a:spcPct val="0"/>
              </a:spcBef>
              <a:spcAft>
                <a:spcPts val="600"/>
              </a:spcAft>
              <a:buNone/>
            </a:pPr>
            <a:r>
              <a:rPr lang="ru-RU" altLang="ru-RU" sz="18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ШУМАДИНКА (</a:t>
            </a:r>
            <a:r>
              <a:rPr lang="en-US" altLang="ru-RU" sz="1800" b="1" i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SHUMADINKA</a:t>
            </a:r>
            <a:r>
              <a:rPr lang="ru-RU" altLang="ru-RU" sz="1800" b="1" i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endParaRPr lang="ru-RU" altLang="ru-RU" sz="1800" b="1" i="1" dirty="0">
              <a:solidFill>
                <a:srgbClr val="C00000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175" name="TextBox 11">
            <a:extLst>
              <a:ext uri="{FF2B5EF4-FFF2-40B4-BE49-F238E27FC236}">
                <a16:creationId xmlns:a16="http://schemas.microsoft.com/office/drawing/2014/main" id="{7A5FFACE-9E33-4A44-A1C0-E85DB97BD68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0" y="133657"/>
            <a:ext cx="4464494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ru-RU" altLang="ru-RU" sz="1800" b="1" dirty="0">
                <a:solidFill>
                  <a:srgbClr val="C0000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ЧАЧАКСКИЙ РУБИН 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ru-RU" altLang="ru-RU" sz="1800" b="1" dirty="0">
                <a:solidFill>
                  <a:srgbClr val="C0000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(</a:t>
            </a:r>
            <a:r>
              <a:rPr lang="en-US" altLang="ru-RU" sz="1800" b="1" dirty="0">
                <a:solidFill>
                  <a:srgbClr val="C0000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ČAČANSKI RUBIN</a:t>
            </a:r>
            <a:r>
              <a:rPr lang="ru-RU" altLang="ru-RU" sz="1800" b="1" dirty="0">
                <a:solidFill>
                  <a:srgbClr val="C0000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)</a:t>
            </a:r>
            <a:endParaRPr lang="ru-RU" altLang="ru-RU" sz="1800" b="1" dirty="0">
              <a:solidFill>
                <a:srgbClr val="C00000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0F617AC-400A-9098-EB22-D10ACB18D5A5}"/>
              </a:ext>
            </a:extLst>
          </p:cNvPr>
          <p:cNvSpPr txBox="1"/>
          <p:nvPr/>
        </p:nvSpPr>
        <p:spPr>
          <a:xfrm>
            <a:off x="1898303" y="3202625"/>
            <a:ext cx="4269705" cy="31239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Происхождение Сербия. Дерево среднерослое.  Засухоустойчивый сорт. Устойчив к основным болезням. </a:t>
            </a:r>
            <a:r>
              <a:rPr lang="ru-RU" sz="16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Позднего срока созревания (конец июня).Самоплодный.  Плоды крупные -  6 г,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красной или темно-красной, гладкой и блестящей кожицей. Мякоть рубиново-красная, полутвердая, сочная, кислая и ароматная, дает интенсивно окрашенный сок. Косточка небольшая. </a:t>
            </a:r>
          </a:p>
          <a:p>
            <a:pPr>
              <a:spcAft>
                <a:spcPts val="600"/>
              </a:spcAft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Урожайность выше средней – 12 т/га. Плоды подходят для употребления в свежем виде, так и для всех видов переработки.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41D2E20-381F-15F7-A31A-D242439665F7}"/>
              </a:ext>
            </a:extLst>
          </p:cNvPr>
          <p:cNvSpPr txBox="1"/>
          <p:nvPr/>
        </p:nvSpPr>
        <p:spPr>
          <a:xfrm>
            <a:off x="6397430" y="3925568"/>
            <a:ext cx="4163065" cy="28007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Происхождение Сербия. Дерево среднерослое, крона рыхлая.  </a:t>
            </a:r>
            <a:r>
              <a:rPr lang="ru-RU" sz="16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Устойчив к весенним заморозкам. </a:t>
            </a:r>
            <a:r>
              <a:rPr lang="ru-RU" sz="1600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Кора</a:t>
            </a:r>
            <a:r>
              <a:rPr lang="ru-RU" sz="16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бутоны устойчивы к </a:t>
            </a:r>
            <a:r>
              <a:rPr lang="ru-RU" sz="1600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монилиозу</a:t>
            </a:r>
            <a:r>
              <a:rPr lang="ru-RU" sz="16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Срок созревания поздний – конец июня начало июля. Сорт самоплодный. 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Плод от среднего до крупного 5-6 г, округлой формы, с тонкой блестящей кожицей, темно-красного цвета. Мякоть кисло-сладкая и слегка вяжущая, сок рубиново-красного цвета. Урожайность высокая – 12-14 т/га.</a:t>
            </a:r>
          </a:p>
        </p:txBody>
      </p:sp>
      <p:pic>
        <p:nvPicPr>
          <p:cNvPr id="2050" name="Picture 2" descr="https://www.agrotv.net/wp-content/uploads/2019/07/%C5%A0umadinka-%E2%80%93-sorta-vi%C5%A1nje-krupnog-ploda-1.gif">
            <a:extLst>
              <a:ext uri="{FF2B5EF4-FFF2-40B4-BE49-F238E27FC236}">
                <a16:creationId xmlns:a16="http://schemas.microsoft.com/office/drawing/2014/main" id="{AE51C7A4-DDBD-44B0-9C20-D90DB887D4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3633" y="643861"/>
            <a:ext cx="1944215" cy="24927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4158706-1009-77EB-9888-F0DB43901E08}"/>
              </a:ext>
            </a:extLst>
          </p:cNvPr>
          <p:cNvSpPr txBox="1"/>
          <p:nvPr/>
        </p:nvSpPr>
        <p:spPr>
          <a:xfrm>
            <a:off x="72008" y="0"/>
            <a:ext cx="6096000" cy="3740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РЕЗУЛЬТАТЫ ЗАРУБЕЖНОЙ СЕЛЕКЦИИ</a:t>
            </a:r>
            <a:r>
              <a:rPr lang="ru-RU" sz="1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ВИШНИ</a:t>
            </a:r>
            <a:endParaRPr lang="ru-RU" sz="18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Rectangle 4">
            <a:extLst>
              <a:ext uri="{FF2B5EF4-FFF2-40B4-BE49-F238E27FC236}">
                <a16:creationId xmlns:a16="http://schemas.microsoft.com/office/drawing/2014/main" id="{9F54BAA4-64F2-4913-A825-4F19C26EF70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67002" y="707209"/>
            <a:ext cx="184731" cy="300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350"/>
          </a:p>
        </p:txBody>
      </p:sp>
      <p:sp>
        <p:nvSpPr>
          <p:cNvPr id="8196" name="TextBox 7">
            <a:extLst>
              <a:ext uri="{FF2B5EF4-FFF2-40B4-BE49-F238E27FC236}">
                <a16:creationId xmlns:a16="http://schemas.microsoft.com/office/drawing/2014/main" id="{DE7AD1B8-053C-4688-B848-C7D5429BE5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52584" y="67105"/>
            <a:ext cx="7190576" cy="4053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sz="2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РЕЗУЛЬТАТЫ ЗАРУБЕЖНОЙ СЕЛЕКЦИИ</a:t>
            </a:r>
            <a:r>
              <a:rPr lang="ru-RU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ВИШНИ</a:t>
            </a:r>
            <a:endParaRPr lang="ru-RU" sz="20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8197" name="Рисунок 8">
            <a:extLst>
              <a:ext uri="{FF2B5EF4-FFF2-40B4-BE49-F238E27FC236}">
                <a16:creationId xmlns:a16="http://schemas.microsoft.com/office/drawing/2014/main" id="{05370591-002F-4061-9A79-78A54AD69B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0524" y="1056345"/>
            <a:ext cx="3265396" cy="21761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8" name="Рисунок 9">
            <a:extLst>
              <a:ext uri="{FF2B5EF4-FFF2-40B4-BE49-F238E27FC236}">
                <a16:creationId xmlns:a16="http://schemas.microsoft.com/office/drawing/2014/main" id="{C5ABDDE9-607E-40B5-98F2-4537CB3361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1" y="1055347"/>
            <a:ext cx="3568359" cy="21722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9" name="TextBox 10">
            <a:extLst>
              <a:ext uri="{FF2B5EF4-FFF2-40B4-BE49-F238E27FC236}">
                <a16:creationId xmlns:a16="http://schemas.microsoft.com/office/drawing/2014/main" id="{70E17498-3777-4CC5-9C1A-BF7A9CD7F1A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87787" y="636598"/>
            <a:ext cx="2605426" cy="8004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7000"/>
              </a:lnSpc>
              <a:spcBef>
                <a:spcPct val="0"/>
              </a:spcBef>
              <a:spcAft>
                <a:spcPts val="600"/>
              </a:spcAft>
              <a:buNone/>
            </a:pPr>
            <a:r>
              <a:rPr lang="en-US" altLang="ru-RU" sz="24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KÖRÖSZER II</a:t>
            </a:r>
            <a:endParaRPr lang="ru-RU" altLang="ru-RU" sz="2400" b="1" dirty="0">
              <a:solidFill>
                <a:srgbClr val="C00000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Bef>
                <a:spcPct val="0"/>
              </a:spcBef>
              <a:spcAft>
                <a:spcPts val="600"/>
              </a:spcAft>
              <a:buNone/>
            </a:pPr>
            <a:endParaRPr lang="ru-RU" altLang="ru-RU" sz="1500" b="1" dirty="0">
              <a:solidFill>
                <a:srgbClr val="C00000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200" name="TextBox 11">
            <a:extLst>
              <a:ext uri="{FF2B5EF4-FFF2-40B4-BE49-F238E27FC236}">
                <a16:creationId xmlns:a16="http://schemas.microsoft.com/office/drawing/2014/main" id="{E48445EF-3B87-4EF4-9790-1AC748712B1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19573" y="506242"/>
            <a:ext cx="2605426" cy="5305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7000"/>
              </a:lnSpc>
              <a:spcBef>
                <a:spcPct val="0"/>
              </a:spcBef>
              <a:spcAft>
                <a:spcPts val="600"/>
              </a:spcAft>
              <a:buNone/>
            </a:pPr>
            <a:r>
              <a:rPr lang="en-US" altLang="ru-RU" sz="28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KARNEOL</a:t>
            </a:r>
            <a:endParaRPr lang="ru-RU" altLang="ru-RU" sz="2800" b="1" dirty="0">
              <a:solidFill>
                <a:srgbClr val="C00000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61D6C52-1B0D-009D-CCFE-C50D9FFF6476}"/>
              </a:ext>
            </a:extLst>
          </p:cNvPr>
          <p:cNvSpPr txBox="1"/>
          <p:nvPr/>
        </p:nvSpPr>
        <p:spPr>
          <a:xfrm>
            <a:off x="1703513" y="3318088"/>
            <a:ext cx="3946903" cy="32932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Получен в Венгрии. Дерево среднерослое, крона раскидистая. Устойчивость к болезням высокая. </a:t>
            </a:r>
            <a:r>
              <a:rPr lang="ru-RU" sz="16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Раннего срока созревания, регулярно плодоносит. Самоплодный. </a:t>
            </a:r>
          </a:p>
          <a:p>
            <a:r>
              <a:rPr lang="ru-RU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Плоды крупные или очень (5,0-6,5 г),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сладкие, темно-красного цвета, плотные,  универсального назначения. Плоды высокого качества (дегустационная оценка 4,6 балла). </a:t>
            </a:r>
            <a:r>
              <a:rPr lang="ru-RU" sz="16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Особенно цены  для свежего потребления из-за низкой кислотности. Транспортабельный. Урожайность высокая 12,0 – 15,0 т/га.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41991E3-524D-06EB-DB2E-2A93C6254F3C}"/>
              </a:ext>
            </a:extLst>
          </p:cNvPr>
          <p:cNvSpPr txBox="1"/>
          <p:nvPr/>
        </p:nvSpPr>
        <p:spPr>
          <a:xfrm>
            <a:off x="5720374" y="3318088"/>
            <a:ext cx="4696107" cy="35086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Сильнорослый с хорошим ветвлением, относительно широкой, раскидистой кроной, цветочные почки в основном на однолетней древесине. </a:t>
            </a:r>
            <a:r>
              <a:rPr lang="ru-RU" sz="16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Устойчивость к болезням высокая. Устойчив к вирусу кольцевой некротической пятнистости вишни. Засухоустойчив. Позднего срока созревания - конец июня.</a:t>
            </a:r>
          </a:p>
          <a:p>
            <a:r>
              <a:rPr lang="ru-RU" sz="16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Плоды крупные до 6 г,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почти круглые, темно-красные до красновато-коричневых, блестящие. </a:t>
            </a:r>
            <a:r>
              <a:rPr lang="ru-RU" sz="16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Частично самоплодный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Мякоть: средней плотности. </a:t>
            </a:r>
            <a:r>
              <a:rPr lang="ru-RU" sz="16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Плоды с высокими вкусовыми качествами, сладко-кислые (дегустационная оценка 4,5 балла). Урожайность высокая 12,0-15 т/га. </a:t>
            </a:r>
            <a:endParaRPr lang="ru-RU" sz="14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8923FF9-4229-42F0-9ED6-711C0EC9CF93}"/>
              </a:ext>
            </a:extLst>
          </p:cNvPr>
          <p:cNvSpPr txBox="1"/>
          <p:nvPr/>
        </p:nvSpPr>
        <p:spPr>
          <a:xfrm>
            <a:off x="981513" y="514927"/>
            <a:ext cx="11655825" cy="9832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2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ОСНОВНЫЕ НАПРАВЛЕНИЯ СОВРЕМЕННОЙ СЕЛЕКЦИИ В РОССИИ И МИРЕ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822921" y="1624337"/>
            <a:ext cx="10988778" cy="4165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– селекция на устойчивость к болезням (монилиоз, клястероспориоз и др.);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– селекция на устойчивость к комплексу стрессов (</a:t>
            </a:r>
            <a:r>
              <a:rPr lang="ru-RU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зимо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и засухоустойчивость);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– селекция на крупноплодность;</a:t>
            </a:r>
            <a:endParaRPr lang="ru-RU" sz="3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– селекция на самоплодность;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kumimoji="0" lang="ru-RU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– селекция на </a:t>
            </a:r>
            <a:r>
              <a:rPr lang="ru-RU" sz="32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урожайность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3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8331091"/>
      </p:ext>
    </p:extLst>
  </p:cSld>
  <p:clrMapOvr>
    <a:masterClrMapping/>
  </p:clrMapOvr>
</p:sld>
</file>

<file path=ppt/theme/theme1.xml><?xml version="1.0" encoding="utf-8"?>
<a:theme xmlns:a="http://schemas.openxmlformats.org/drawingml/2006/main" name="Ретро">
  <a:themeElements>
    <a:clrScheme name="Ретро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Ретро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Ретро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1282</TotalTime>
  <Words>1057</Words>
  <Application>Microsoft Office PowerPoint</Application>
  <PresentationFormat>Широкоэкранный</PresentationFormat>
  <Paragraphs>101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3" baseType="lpstr">
      <vt:lpstr>Arial</vt:lpstr>
      <vt:lpstr>Calibri</vt:lpstr>
      <vt:lpstr>Calibri Light</vt:lpstr>
      <vt:lpstr>inherit</vt:lpstr>
      <vt:lpstr>Times New Roman</vt:lpstr>
      <vt:lpstr>Ретро</vt:lpstr>
      <vt:lpstr>Современные научно-практические аспекты в селекции косточковых культур на основе новаций в молекулярно-генетических технологиях </vt:lpstr>
      <vt:lpstr>Презентация PowerPoint</vt:lpstr>
      <vt:lpstr>РЕЗУЛЬТАТЫ ЗАРУБЕЖНОЙ СЕЛЕКЦИИ ЧЕРЕШНИ</vt:lpstr>
      <vt:lpstr>РЕЗУЛЬТАТЫ ЗАРУБЕЖНОЙ СЕЛЕКЦИИ ЧЕРЕШНИ</vt:lpstr>
      <vt:lpstr>РЕЗУЛЬТАТЫ ЗАРУБЕЖНОЙ СЕЛЕКЦИИ ЧЕРЕШНИ</vt:lpstr>
      <vt:lpstr>РЕЗУЛЬТАТЫ ЗАРУБЕЖНОЙ СЕЛЕКЦИИ ЧЕРЕШНИ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Спасибо за внимание!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Kopnina Kopnina</dc:creator>
  <cp:lastModifiedBy>Kochubey Kochubey</cp:lastModifiedBy>
  <cp:revision>28</cp:revision>
  <dcterms:created xsi:type="dcterms:W3CDTF">2022-01-17T06:43:31Z</dcterms:created>
  <dcterms:modified xsi:type="dcterms:W3CDTF">2023-02-02T08:59:46Z</dcterms:modified>
</cp:coreProperties>
</file>