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1" d="100"/>
          <a:sy n="81" d="100"/>
        </p:scale>
        <p:origin x="96" y="5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93B154-1985-4F85-A043-42893FFA1CBA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189F3C-E28F-4310-91F4-E72C6902531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11277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189F3C-E28F-4310-91F4-E72C6902531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25806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845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07072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939800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3574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095464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3191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032480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53362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777920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2146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89895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333693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2801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9453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74139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384238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F4463C-9F4B-40BB-BE9F-C96EE27B2088}" type="datetimeFigureOut">
              <a:rPr lang="ru-RU" smtClean="0"/>
              <a:t>06.02.2023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C1C9BB5-07D9-467E-A7C4-F5482A3D73D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02596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52575" y="1358433"/>
            <a:ext cx="9144000" cy="2387600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</a:t>
            </a:r>
            <a:b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Молекулярная генетика: научно-практические аспекты в селекции и </a:t>
            </a:r>
            <a:r>
              <a:rPr lang="ru-RU" sz="4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сортоизучении</a:t>
            </a:r>
            <a:r>
              <a:rPr lang="ru-RU" sz="4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плодовых</a:t>
            </a:r>
            <a:endParaRPr lang="ru-RU" sz="4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76875" y="4472579"/>
            <a:ext cx="6715125" cy="1126283"/>
          </a:xfrm>
        </p:spPr>
        <p:txBody>
          <a:bodyPr>
            <a:noAutofit/>
          </a:bodyPr>
          <a:lstStyle/>
          <a:p>
            <a:pPr algn="r"/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м.н.с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селекционно</a:t>
            </a:r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-биотехнологической лаборатории</a:t>
            </a:r>
          </a:p>
          <a:p>
            <a:pPr algn="r"/>
            <a:r>
              <a:rPr lang="ru-RU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Кожевников Е. А</a:t>
            </a:r>
            <a:r>
              <a:rPr lang="ru-RU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36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14038307"/>
              </p:ext>
            </p:extLst>
          </p:nvPr>
        </p:nvGraphicFramePr>
        <p:xfrm>
          <a:off x="1704977" y="638176"/>
          <a:ext cx="9601201" cy="4638674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933776">
                  <a:extLst>
                    <a:ext uri="{9D8B030D-6E8A-4147-A177-3AD203B41FA5}">
                      <a16:colId xmlns:a16="http://schemas.microsoft.com/office/drawing/2014/main" xmlns="" val="2396895906"/>
                    </a:ext>
                  </a:extLst>
                </a:gridCol>
                <a:gridCol w="1489008">
                  <a:extLst>
                    <a:ext uri="{9D8B030D-6E8A-4147-A177-3AD203B41FA5}">
                      <a16:colId xmlns:a16="http://schemas.microsoft.com/office/drawing/2014/main" xmlns="" val="569312621"/>
                    </a:ext>
                  </a:extLst>
                </a:gridCol>
                <a:gridCol w="1518014">
                  <a:extLst>
                    <a:ext uri="{9D8B030D-6E8A-4147-A177-3AD203B41FA5}">
                      <a16:colId xmlns:a16="http://schemas.microsoft.com/office/drawing/2014/main" xmlns="" val="3842126784"/>
                    </a:ext>
                  </a:extLst>
                </a:gridCol>
                <a:gridCol w="1179604">
                  <a:extLst>
                    <a:ext uri="{9D8B030D-6E8A-4147-A177-3AD203B41FA5}">
                      <a16:colId xmlns:a16="http://schemas.microsoft.com/office/drawing/2014/main" xmlns="" val="4131438234"/>
                    </a:ext>
                  </a:extLst>
                </a:gridCol>
                <a:gridCol w="1276292">
                  <a:extLst>
                    <a:ext uri="{9D8B030D-6E8A-4147-A177-3AD203B41FA5}">
                      <a16:colId xmlns:a16="http://schemas.microsoft.com/office/drawing/2014/main" xmlns="" val="109811819"/>
                    </a:ext>
                  </a:extLst>
                </a:gridCol>
                <a:gridCol w="1450332">
                  <a:extLst>
                    <a:ext uri="{9D8B030D-6E8A-4147-A177-3AD203B41FA5}">
                      <a16:colId xmlns:a16="http://schemas.microsoft.com/office/drawing/2014/main" xmlns="" val="1118500526"/>
                    </a:ext>
                  </a:extLst>
                </a:gridCol>
                <a:gridCol w="754175">
                  <a:extLst>
                    <a:ext uri="{9D8B030D-6E8A-4147-A177-3AD203B41FA5}">
                      <a16:colId xmlns:a16="http://schemas.microsoft.com/office/drawing/2014/main" xmlns="" val="2687549293"/>
                    </a:ext>
                  </a:extLst>
                </a:gridCol>
              </a:tblGrid>
              <a:tr h="1128963">
                <a:tc>
                  <a:txBody>
                    <a:bodyPr/>
                    <a:lstStyle/>
                    <a:p>
                      <a:pPr marL="69215" marR="48958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Культура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O6щee</a:t>
                      </a:r>
                      <a:r>
                        <a:rPr lang="en-US" sz="16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кoличecтвo</a:t>
                      </a:r>
                      <a:r>
                        <a:rPr lang="en-US" sz="16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o6pasцoв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marR="32258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O6щee</a:t>
                      </a:r>
                      <a:r>
                        <a:rPr lang="en-US" sz="1600" spc="-3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кoли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1600" spc="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чecтвo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215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aллeлeй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(среднее)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marR="190500" indent="-63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л-в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en-US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ник</a:t>
                      </a:r>
                      <a:r>
                        <a:rPr lang="en-US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ль-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marR="80010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x</a:t>
                      </a:r>
                      <a:r>
                        <a:rPr lang="en-US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r>
                        <a:rPr lang="en-US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</a:t>
                      </a:r>
                      <a:r>
                        <a:rPr lang="en-US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тип</a:t>
                      </a:r>
                      <a:r>
                        <a:rPr lang="en-US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 marR="33782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Дoля</a:t>
                      </a:r>
                      <a:r>
                        <a:rPr lang="en-US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yникaль-</a:t>
                      </a:r>
                      <a:r>
                        <a:rPr lang="en-US" sz="1600" spc="-3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ныx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5405">
                        <a:lnSpc>
                          <a:spcPts val="153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гeнoтипoв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73572627"/>
                  </a:ext>
                </a:extLst>
              </a:tr>
              <a:tr h="497817">
                <a:tc>
                  <a:txBody>
                    <a:bodyPr/>
                    <a:lstStyle/>
                    <a:p>
                      <a:pPr marL="6985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вишня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0,508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0,7210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923465736"/>
                  </a:ext>
                </a:extLst>
              </a:tr>
              <a:tr h="500395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чepeшня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0,341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0,6549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073329876"/>
                  </a:ext>
                </a:extLst>
              </a:tr>
              <a:tr h="549476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Cливa </a:t>
                      </a:r>
                      <a:r>
                        <a:rPr lang="ru-RU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(диплоидная)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13,3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0,552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0,7405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92860151"/>
                  </a:ext>
                </a:extLst>
              </a:tr>
              <a:tr h="467288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Cливa</a:t>
                      </a: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домашняя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15,4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0,681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0,8106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424637291"/>
                  </a:ext>
                </a:extLst>
              </a:tr>
              <a:tr h="500395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a6pикoc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67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8,1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0,506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0,6727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45582023"/>
                  </a:ext>
                </a:extLst>
              </a:tr>
              <a:tr h="493945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вceгo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936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723344425"/>
                  </a:ext>
                </a:extLst>
              </a:tr>
              <a:tr h="500395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cpeднee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187,2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540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0,518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0,7199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165730340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43049" y="5346541"/>
            <a:ext cx="10182225" cy="10147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marR="143510" algn="just">
              <a:lnSpc>
                <a:spcPct val="111000"/>
              </a:lnSpc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Ta6лицa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6.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Cpeдниe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знaчeния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кoличecтвa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aллeлeй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кoличecтвa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yникaльныx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гeнoтипoв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дoли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yникaльныx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гeнoтипoв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диcкpиминaциoннoй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cилы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мapкepa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(PD),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paccчитaнныe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oбpaзцoв</a:t>
            </a:r>
            <a:r>
              <a:rPr lang="ru-RU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кocтoчкoвыx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кyльтyp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нa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ocнoвe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aнaлизa</a:t>
            </a:r>
            <a:r>
              <a:rPr lang="ru-RU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дaнныx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пoлyчeнныx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c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иcпoльзoвaниeм</a:t>
            </a:r>
            <a:r>
              <a:rPr lang="ru-RU" spc="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20</a:t>
            </a:r>
            <a:r>
              <a:rPr lang="ru-RU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SSR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мapкepoв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591957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1" y="466725"/>
            <a:ext cx="10067924" cy="1371600"/>
          </a:xfrm>
        </p:spPr>
        <p:txBody>
          <a:bodyPr/>
          <a:lstStyle/>
          <a:p>
            <a:r>
              <a:rPr lang="ru-RU" dirty="0" smtClean="0"/>
              <a:t>Гены хозяйственно-ценных признаков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33625" y="1838325"/>
            <a:ext cx="9170987" cy="4072897"/>
          </a:xfrm>
        </p:spPr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Гены устойчивости к парше яблони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Rvi2, Rvi4, Rvi5, Rvi6, Rvi11, Rvi15,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Rvi17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ген-кандидат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PVf1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устойчивости к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парше груши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Локус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устойчивости к 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красногалловой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яблонной тле </a:t>
            </a:r>
            <a:r>
              <a:rPr lang="en-US" sz="20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Sd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Гены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лежкости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плодов яблони </a:t>
            </a:r>
            <a:r>
              <a:rPr lang="ru-RU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Md-ACS1, Md-ACO1 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Md-Exp7;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влияние различных комбинаций аллелей этих генов на длительность хранения плодов яблони.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Ген </a:t>
            </a:r>
            <a:r>
              <a:rPr lang="ru-RU" sz="20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MdMYB1,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ассоциированный с наличием и интенсивностью окраса плодов яблони.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604309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47825" y="438150"/>
            <a:ext cx="9856787" cy="1466850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Минусы использования только классического подхода к процессу селекции  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Время (7-12 лет на сорт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первого, умение предвидеть потребности сельского хозяйства на десятилетия вперед. </a:t>
            </a:r>
            <a:endParaRPr lang="ru-RU" sz="20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Неполная картина причинно-следственных связей (нет гарантии 100% проявления ключевого(-ых) признака(-</a:t>
            </a:r>
            <a:r>
              <a:rPr lang="ru-RU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ов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)).</a:t>
            </a:r>
          </a:p>
          <a:p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Бо́льшая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вероятность ошибки, нежели с использованием 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MAS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Marker assisted selection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Исходя из всего упомянутого,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бо́льшие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затраты ресурсов.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51663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28825" y="419100"/>
            <a:ext cx="9475787" cy="1485900"/>
          </a:xfrm>
        </p:spPr>
        <p:txBody>
          <a:bodyPr/>
          <a:lstStyle/>
          <a:p>
            <a:r>
              <a:rPr lang="ru-RU" dirty="0" smtClean="0"/>
              <a:t>Молекулярные маркеры и их преимущество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381251" y="1971675"/>
            <a:ext cx="9123362" cy="4143375"/>
          </a:xfrm>
        </p:spPr>
        <p:txBody>
          <a:bodyPr>
            <a:normAutofit/>
          </a:bodyPr>
          <a:lstStyle/>
          <a:p>
            <a:pPr marL="0" indent="457200">
              <a:buNone/>
            </a:pPr>
            <a:r>
              <a:rPr lang="ru-RU" sz="2000" dirty="0" smtClean="0"/>
              <a:t>В настоящее время </a:t>
            </a:r>
            <a:r>
              <a:rPr lang="ru-RU" sz="2000" dirty="0" err="1" smtClean="0"/>
              <a:t>неотъемлимой</a:t>
            </a:r>
            <a:r>
              <a:rPr lang="ru-RU" sz="2000" dirty="0" smtClean="0"/>
              <a:t> </a:t>
            </a:r>
            <a:r>
              <a:rPr lang="ru-RU" sz="2000" dirty="0" err="1" smtClean="0"/>
              <a:t>синергирующей</a:t>
            </a:r>
            <a:r>
              <a:rPr lang="ru-RU" sz="2000" dirty="0" smtClean="0"/>
              <a:t> частью селекционного процесса является применение молекулярных маркеров. Их использование позволяет:</a:t>
            </a:r>
          </a:p>
          <a:p>
            <a:r>
              <a:rPr lang="ru-RU" sz="2000" dirty="0" smtClean="0"/>
              <a:t>Быстро и точно определить наличие</a:t>
            </a:r>
            <a:r>
              <a:rPr lang="en-US" sz="2000" dirty="0" smtClean="0"/>
              <a:t>/</a:t>
            </a:r>
            <a:r>
              <a:rPr lang="ru-RU" sz="2000" dirty="0" smtClean="0"/>
              <a:t>отсутствие полиморфизма популяции</a:t>
            </a:r>
          </a:p>
          <a:p>
            <a:r>
              <a:rPr lang="ru-RU" sz="2000" dirty="0" smtClean="0"/>
              <a:t>Идентифицировать подвиды, виды, рода и даже семейства</a:t>
            </a:r>
          </a:p>
          <a:p>
            <a:r>
              <a:rPr lang="ru-RU" sz="2000" dirty="0" smtClean="0"/>
              <a:t>Создать </a:t>
            </a:r>
            <a:r>
              <a:rPr lang="ru-RU" sz="2000" dirty="0" err="1" smtClean="0"/>
              <a:t>фингерпринты</a:t>
            </a:r>
            <a:r>
              <a:rPr lang="ru-RU" sz="2000" dirty="0" smtClean="0"/>
              <a:t> («отпечатки пальцев») сортов </a:t>
            </a:r>
          </a:p>
          <a:p>
            <a:r>
              <a:rPr lang="ru-RU" sz="2000" dirty="0" smtClean="0"/>
              <a:t>Идентифицировать гены хозяйственно-ценных признаков на самых ранних этапах селекции (огромная экономия времени).</a:t>
            </a:r>
          </a:p>
          <a:p>
            <a:r>
              <a:rPr lang="ru-RU" sz="2000" dirty="0" smtClean="0"/>
              <a:t>Создать генетические паспорта сортов, линий и гибридов культурных растений.</a:t>
            </a:r>
          </a:p>
          <a:p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277517110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03005360"/>
              </p:ext>
            </p:extLst>
          </p:nvPr>
        </p:nvGraphicFramePr>
        <p:xfrm>
          <a:off x="1847850" y="224060"/>
          <a:ext cx="9401175" cy="577989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3133725">
                  <a:extLst>
                    <a:ext uri="{9D8B030D-6E8A-4147-A177-3AD203B41FA5}">
                      <a16:colId xmlns:a16="http://schemas.microsoft.com/office/drawing/2014/main" xmlns="" val="3285127369"/>
                    </a:ext>
                  </a:extLst>
                </a:gridCol>
                <a:gridCol w="3133725">
                  <a:extLst>
                    <a:ext uri="{9D8B030D-6E8A-4147-A177-3AD203B41FA5}">
                      <a16:colId xmlns:a16="http://schemas.microsoft.com/office/drawing/2014/main" xmlns="" val="1160059410"/>
                    </a:ext>
                  </a:extLst>
                </a:gridCol>
                <a:gridCol w="3133725">
                  <a:extLst>
                    <a:ext uri="{9D8B030D-6E8A-4147-A177-3AD203B41FA5}">
                      <a16:colId xmlns:a16="http://schemas.microsoft.com/office/drawing/2014/main" xmlns="" val="3680024591"/>
                    </a:ext>
                  </a:extLst>
                </a:gridCol>
              </a:tblGrid>
              <a:tr h="384930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Классификация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Монолокусные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маркеры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Мультилокусные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маркеры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18876139"/>
                  </a:ext>
                </a:extLst>
              </a:tr>
              <a:tr h="547277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Методы, основанные на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блот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-гибридизации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RFLP – полиморфизм длины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рестрикционных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фрагментов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Минисателлиты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211662540"/>
                  </a:ext>
                </a:extLst>
              </a:tr>
              <a:tr h="354289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Методы, основанные на ПЦР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SSR – простые повторяющиеся последовательности (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микросателлиты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STS – нуклеотидные последовательности, характеризующие локус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SCAR – нуклеотидная последовательность, характеризующая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амплифицированную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область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SSCP – конформационный полиморфизм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одноцепочечной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ДНК CAPS – расщепленные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амплифицированные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полиморфные последовательности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RAPD – случайно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амплифицированная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полиморфная ДНК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ISSR –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межмикросателлитный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полиморфизм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IRAP – полиморфизм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амплифицированных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последовательностей между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ретротранспозонами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AFLP – полиморфизм длины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амплифицированных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фрагментов SSAP – полиморфизм специфично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амплифицированных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последовательностей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60912088"/>
                  </a:ext>
                </a:extLst>
              </a:tr>
              <a:tr h="777709">
                <a:tc>
                  <a:txBody>
                    <a:bodyPr/>
                    <a:lstStyle/>
                    <a:p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Методы, основанные на применении ДНК-чипов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SNP –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однонуклеотидный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полиморфизм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DarT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– ДНК-чиповая технология для изучения генетического разнообразия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582504061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2220387" y="6003950"/>
            <a:ext cx="86561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Табл. 1 - Классификация основных ДНК-маркеров (по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Хлесткиной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2013; Кондратенко и др., 2015; </a:t>
            </a:r>
            <a:r>
              <a:rPr lang="ru-RU" sz="2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Калько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, 2015)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307176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1150" y="657224"/>
            <a:ext cx="9694863" cy="898521"/>
          </a:xfrm>
        </p:spPr>
        <p:txBody>
          <a:bodyPr/>
          <a:lstStyle/>
          <a:p>
            <a:r>
              <a:rPr lang="en-US" dirty="0" smtClean="0"/>
              <a:t>SSR-</a:t>
            </a:r>
            <a:r>
              <a:rPr lang="ru-RU" dirty="0" smtClean="0"/>
              <a:t>маркеры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05075" y="1943100"/>
            <a:ext cx="8999537" cy="3968122"/>
          </a:xfrm>
        </p:spPr>
        <p:txBody>
          <a:bodyPr>
            <a:noAutofit/>
          </a:bodyPr>
          <a:lstStyle/>
          <a:p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SSR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simple sequence repeats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локусы – короткие повторяющиеся последовательности ДНК,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 единицей повтора длинной </a:t>
            </a:r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2-6 нуклеотидов.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Содержатся во всех геномах высших организмов.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Наследуются кодоминантно.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Достаточно просто детектируются.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Имеют высокий уровень полиморфизма. </a:t>
            </a:r>
          </a:p>
          <a:p>
            <a:r>
              <a:rPr lang="ru-RU" sz="2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Являются преимущественным выбором среди молекулярных маркеров для составления генетических карт сцепления с хозяйственно-ценными генами.</a:t>
            </a: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9407554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6425" y="138335"/>
            <a:ext cx="8911687" cy="852267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8407729"/>
              </p:ext>
            </p:extLst>
          </p:nvPr>
        </p:nvGraphicFramePr>
        <p:xfrm>
          <a:off x="1695451" y="714377"/>
          <a:ext cx="10210798" cy="4610097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630850">
                  <a:extLst>
                    <a:ext uri="{9D8B030D-6E8A-4147-A177-3AD203B41FA5}">
                      <a16:colId xmlns:a16="http://schemas.microsoft.com/office/drawing/2014/main" xmlns="" val="1837135872"/>
                    </a:ext>
                  </a:extLst>
                </a:gridCol>
                <a:gridCol w="805211">
                  <a:extLst>
                    <a:ext uri="{9D8B030D-6E8A-4147-A177-3AD203B41FA5}">
                      <a16:colId xmlns:a16="http://schemas.microsoft.com/office/drawing/2014/main" xmlns="" val="2414764122"/>
                    </a:ext>
                  </a:extLst>
                </a:gridCol>
                <a:gridCol w="805211">
                  <a:extLst>
                    <a:ext uri="{9D8B030D-6E8A-4147-A177-3AD203B41FA5}">
                      <a16:colId xmlns:a16="http://schemas.microsoft.com/office/drawing/2014/main" xmlns="" val="2476836761"/>
                    </a:ext>
                  </a:extLst>
                </a:gridCol>
                <a:gridCol w="862190">
                  <a:extLst>
                    <a:ext uri="{9D8B030D-6E8A-4147-A177-3AD203B41FA5}">
                      <a16:colId xmlns:a16="http://schemas.microsoft.com/office/drawing/2014/main" xmlns="" val="828250456"/>
                    </a:ext>
                  </a:extLst>
                </a:gridCol>
                <a:gridCol w="965392">
                  <a:extLst>
                    <a:ext uri="{9D8B030D-6E8A-4147-A177-3AD203B41FA5}">
                      <a16:colId xmlns:a16="http://schemas.microsoft.com/office/drawing/2014/main" xmlns="" val="82647167"/>
                    </a:ext>
                  </a:extLst>
                </a:gridCol>
                <a:gridCol w="598802">
                  <a:extLst>
                    <a:ext uri="{9D8B030D-6E8A-4147-A177-3AD203B41FA5}">
                      <a16:colId xmlns:a16="http://schemas.microsoft.com/office/drawing/2014/main" xmlns="" val="2738737143"/>
                    </a:ext>
                  </a:extLst>
                </a:gridCol>
                <a:gridCol w="1675995">
                  <a:extLst>
                    <a:ext uri="{9D8B030D-6E8A-4147-A177-3AD203B41FA5}">
                      <a16:colId xmlns:a16="http://schemas.microsoft.com/office/drawing/2014/main" xmlns="" val="2405646574"/>
                    </a:ext>
                  </a:extLst>
                </a:gridCol>
                <a:gridCol w="1675995">
                  <a:extLst>
                    <a:ext uri="{9D8B030D-6E8A-4147-A177-3AD203B41FA5}">
                      <a16:colId xmlns:a16="http://schemas.microsoft.com/office/drawing/2014/main" xmlns="" val="2420391230"/>
                    </a:ext>
                  </a:extLst>
                </a:gridCol>
                <a:gridCol w="1191152">
                  <a:extLst>
                    <a:ext uri="{9D8B030D-6E8A-4147-A177-3AD203B41FA5}">
                      <a16:colId xmlns:a16="http://schemas.microsoft.com/office/drawing/2014/main" xmlns="" val="1382691814"/>
                    </a:ext>
                  </a:extLst>
                </a:gridCol>
              </a:tblGrid>
              <a:tr h="1162797">
                <a:tc>
                  <a:txBody>
                    <a:bodyPr/>
                    <a:lstStyle/>
                    <a:p>
                      <a:pPr marL="69215" marR="166370" 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вaниe</a:t>
                      </a:r>
                      <a:r>
                        <a:rPr lang="en-US" sz="1600" spc="-335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мapкepa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6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6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6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Koличecтвo</a:t>
                      </a:r>
                      <a:r>
                        <a:rPr lang="en-US" sz="1600" spc="-3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yникaльныx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8580" algn="ctr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гeнoтипoв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Дoля</a:t>
                      </a:r>
                      <a:r>
                        <a:rPr lang="en-US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yникaльныx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945" algn="ctr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гeнoтипoв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algn="ctr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066935800"/>
                  </a:ext>
                </a:extLst>
              </a:tr>
              <a:tr h="518204">
                <a:tc>
                  <a:txBody>
                    <a:bodyPr/>
                    <a:lstStyle/>
                    <a:p>
                      <a:pPr marL="69850" algn="ctr">
                        <a:lnSpc>
                          <a:spcPts val="153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CH01c06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53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4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40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3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3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0,333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3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0,9024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860079609"/>
                  </a:ext>
                </a:extLst>
              </a:tr>
              <a:tr h="508518">
                <a:tc>
                  <a:txBody>
                    <a:bodyPr/>
                    <a:lstStyle/>
                    <a:p>
                      <a:pPr marL="6985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CH02b12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4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400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0,306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0,9283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850496520"/>
                  </a:ext>
                </a:extLst>
              </a:tr>
              <a:tr h="524112">
                <a:tc>
                  <a:txBody>
                    <a:bodyPr/>
                    <a:lstStyle/>
                    <a:p>
                      <a:pPr marL="6985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CH02c02b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0,8701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78505700"/>
                  </a:ext>
                </a:extLst>
              </a:tr>
              <a:tr h="460681">
                <a:tc>
                  <a:txBody>
                    <a:bodyPr/>
                    <a:lstStyle/>
                    <a:p>
                      <a:pPr marL="6985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CH03d12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0,343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0,9222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90789598"/>
                  </a:ext>
                </a:extLst>
              </a:tr>
              <a:tr h="564748">
                <a:tc>
                  <a:txBody>
                    <a:bodyPr/>
                    <a:lstStyle/>
                    <a:p>
                      <a:pPr marL="6985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CH04h02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16,67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0,769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0,9840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800166393"/>
                  </a:ext>
                </a:extLst>
              </a:tr>
              <a:tr h="492926">
                <a:tc>
                  <a:txBody>
                    <a:bodyPr/>
                    <a:lstStyle/>
                    <a:p>
                      <a:pPr marL="6985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SdSSR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0,333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0,9413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788327257"/>
                  </a:ext>
                </a:extLst>
              </a:tr>
              <a:tr h="378111">
                <a:tc>
                  <a:txBody>
                    <a:bodyPr/>
                    <a:lstStyle/>
                    <a:p>
                      <a:pPr marL="6985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cpeднee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17,2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604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7,6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420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40,7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0,377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 algn="ctr">
                        <a:lnSpc>
                          <a:spcPts val="15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0,9247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17686958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545175" y="5495924"/>
            <a:ext cx="1036107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Ta6лицa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2.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Koличecтвo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aллeлeй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ypoвeнь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нaблюдaeмoй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ru-RU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oжидaeмoй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гeтepoзигoтнocти</a:t>
            </a:r>
            <a:r>
              <a:rPr lang="ru-RU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ru-RU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чиcлo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эффeктивныx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aллeлeй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индeкc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Paйтa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кoличecтвo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дoля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yникaльныx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гeнoтипoв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диcкpиминaциoннaя</a:t>
            </a:r>
            <a:r>
              <a:rPr lang="ru-RU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cилa</a:t>
            </a:r>
            <a:r>
              <a:rPr lang="ru-RU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мapкepa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(PD),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paccчитaнныe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pc="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108 o6pasцoв</a:t>
            </a:r>
            <a:r>
              <a:rPr lang="ru-RU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видoв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pc="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copтoв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гибpидoв</a:t>
            </a:r>
            <a:r>
              <a:rPr lang="ru-RU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яблoни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4487810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928389571"/>
              </p:ext>
            </p:extLst>
          </p:nvPr>
        </p:nvGraphicFramePr>
        <p:xfrm>
          <a:off x="2428875" y="1264554"/>
          <a:ext cx="8753475" cy="3707495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644199">
                  <a:extLst>
                    <a:ext uri="{9D8B030D-6E8A-4147-A177-3AD203B41FA5}">
                      <a16:colId xmlns:a16="http://schemas.microsoft.com/office/drawing/2014/main" xmlns="" val="547915817"/>
                    </a:ext>
                  </a:extLst>
                </a:gridCol>
                <a:gridCol w="5109276">
                  <a:extLst>
                    <a:ext uri="{9D8B030D-6E8A-4147-A177-3AD203B41FA5}">
                      <a16:colId xmlns:a16="http://schemas.microsoft.com/office/drawing/2014/main" xmlns="" val="2418233000"/>
                    </a:ext>
                  </a:extLst>
                </a:gridCol>
              </a:tblGrid>
              <a:tr h="796707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вaниe</a:t>
                      </a:r>
                      <a:r>
                        <a:rPr lang="en-US" sz="1600" spc="-2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copтa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Moлeкyляpнo-гeнeтичecкaя</a:t>
                      </a:r>
                      <a:r>
                        <a:rPr lang="en-US" sz="1600" spc="-4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фopмyлa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956370109"/>
                  </a:ext>
                </a:extLst>
              </a:tr>
              <a:tr h="626805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Aлecя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6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A158,160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B140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C111,125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D115,123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E178,186,194,198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F179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871269625"/>
                  </a:ext>
                </a:extLst>
              </a:tr>
              <a:tr h="49545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Aнтeй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6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A160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B140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C111,115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D115,145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E184,198,204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F211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121308009"/>
                  </a:ext>
                </a:extLst>
              </a:tr>
              <a:tr h="500354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Aнтoнoвкa</a:t>
                      </a:r>
                      <a:r>
                        <a:rPr lang="en-US" sz="16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ыкнoвeннaя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6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A160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B124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C111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</a:t>
                      </a:r>
                      <a:r>
                        <a:rPr lang="ru-RU" sz="1600" baseline="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D103,121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E180,184,204,230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F175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393739650"/>
                  </a:ext>
                </a:extLst>
              </a:tr>
              <a:tr h="495453">
                <a:tc>
                  <a:txBody>
                    <a:bodyPr/>
                    <a:lstStyle/>
                    <a:p>
                      <a:pPr marL="6985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Ayкcиc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A158,186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B114,142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C125,176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D121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E172,180,230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F179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682884215"/>
                  </a:ext>
                </a:extLst>
              </a:tr>
              <a:tr h="79272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Бa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yшкинo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A160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B140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C121,125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D121,145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E172,180,184,198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F173,211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834351781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209926" y="5344209"/>
            <a:ext cx="72104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algn="ctr">
              <a:spcAft>
                <a:spcPts val="0"/>
              </a:spcAft>
            </a:pP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Ta6лицa</a:t>
            </a:r>
            <a:r>
              <a:rPr lang="ru-RU" sz="2000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3.</a:t>
            </a:r>
            <a:r>
              <a:rPr lang="ru-RU" sz="2000" spc="-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Пpимep</a:t>
            </a:r>
            <a:r>
              <a:rPr lang="ru-RU" sz="2000" spc="-1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мoлeкyляpнo-гeнeтичecкиx</a:t>
            </a:r>
            <a:r>
              <a:rPr lang="ru-RU" sz="2000" spc="-3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пacпopтoв</a:t>
            </a:r>
            <a:r>
              <a:rPr lang="ru-RU" sz="20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copтoв</a:t>
            </a:r>
            <a:r>
              <a:rPr lang="ru-RU" sz="2000" spc="-4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яблoни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1448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14383212"/>
              </p:ext>
            </p:extLst>
          </p:nvPr>
        </p:nvGraphicFramePr>
        <p:xfrm>
          <a:off x="1752600" y="624106"/>
          <a:ext cx="9840386" cy="4924426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1472178">
                  <a:extLst>
                    <a:ext uri="{9D8B030D-6E8A-4147-A177-3AD203B41FA5}">
                      <a16:colId xmlns:a16="http://schemas.microsoft.com/office/drawing/2014/main" xmlns="" val="777935243"/>
                    </a:ext>
                  </a:extLst>
                </a:gridCol>
                <a:gridCol w="731720">
                  <a:extLst>
                    <a:ext uri="{9D8B030D-6E8A-4147-A177-3AD203B41FA5}">
                      <a16:colId xmlns:a16="http://schemas.microsoft.com/office/drawing/2014/main" xmlns="" val="752847354"/>
                    </a:ext>
                  </a:extLst>
                </a:gridCol>
                <a:gridCol w="857880">
                  <a:extLst>
                    <a:ext uri="{9D8B030D-6E8A-4147-A177-3AD203B41FA5}">
                      <a16:colId xmlns:a16="http://schemas.microsoft.com/office/drawing/2014/main" xmlns="" val="1167087331"/>
                    </a:ext>
                  </a:extLst>
                </a:gridCol>
                <a:gridCol w="871465">
                  <a:extLst>
                    <a:ext uri="{9D8B030D-6E8A-4147-A177-3AD203B41FA5}">
                      <a16:colId xmlns:a16="http://schemas.microsoft.com/office/drawing/2014/main" xmlns="" val="1464761539"/>
                    </a:ext>
                  </a:extLst>
                </a:gridCol>
                <a:gridCol w="848176">
                  <a:extLst>
                    <a:ext uri="{9D8B030D-6E8A-4147-A177-3AD203B41FA5}">
                      <a16:colId xmlns:a16="http://schemas.microsoft.com/office/drawing/2014/main" xmlns="" val="2534635678"/>
                    </a:ext>
                  </a:extLst>
                </a:gridCol>
                <a:gridCol w="861761">
                  <a:extLst>
                    <a:ext uri="{9D8B030D-6E8A-4147-A177-3AD203B41FA5}">
                      <a16:colId xmlns:a16="http://schemas.microsoft.com/office/drawing/2014/main" xmlns="" val="1357599432"/>
                    </a:ext>
                  </a:extLst>
                </a:gridCol>
                <a:gridCol w="1705085">
                  <a:extLst>
                    <a:ext uri="{9D8B030D-6E8A-4147-A177-3AD203B41FA5}">
                      <a16:colId xmlns:a16="http://schemas.microsoft.com/office/drawing/2014/main" xmlns="" val="2519949890"/>
                    </a:ext>
                  </a:extLst>
                </a:gridCol>
                <a:gridCol w="1397452">
                  <a:extLst>
                    <a:ext uri="{9D8B030D-6E8A-4147-A177-3AD203B41FA5}">
                      <a16:colId xmlns:a16="http://schemas.microsoft.com/office/drawing/2014/main" xmlns="" val="821511526"/>
                    </a:ext>
                  </a:extLst>
                </a:gridCol>
                <a:gridCol w="1094669">
                  <a:extLst>
                    <a:ext uri="{9D8B030D-6E8A-4147-A177-3AD203B41FA5}">
                      <a16:colId xmlns:a16="http://schemas.microsoft.com/office/drawing/2014/main" xmlns="" val="2001652192"/>
                    </a:ext>
                  </a:extLst>
                </a:gridCol>
              </a:tblGrid>
              <a:tr h="1305463">
                <a:tc>
                  <a:txBody>
                    <a:bodyPr/>
                    <a:lstStyle/>
                    <a:p>
                      <a:pPr marL="69215" marR="16637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Hasвaниe</a:t>
                      </a:r>
                      <a:r>
                        <a:rPr lang="en-US" sz="1600" spc="-3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мapкepa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r>
                        <a:rPr lang="en-US" sz="16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600" baseline="-25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r>
                        <a:rPr lang="en-US" sz="16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</a:t>
                      </a:r>
                      <a:r>
                        <a:rPr lang="en-US" sz="1600" baseline="-250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 marR="123190" algn="just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Koличecтвo</a:t>
                      </a:r>
                      <a:r>
                        <a:rPr lang="en-US" sz="1600" spc="-34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yникaльныx</a:t>
                      </a:r>
                      <a:r>
                        <a:rPr lang="en-US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гeнoтипoв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310" marR="16700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Дoля</a:t>
                      </a:r>
                      <a:r>
                        <a:rPr lang="en-US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yникaль-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7310" marR="56515">
                        <a:lnSpc>
                          <a:spcPts val="161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ныx</a:t>
                      </a:r>
                      <a:r>
                        <a:rPr lang="en-US" sz="1600" spc="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spc="-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гeнoтипoв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PD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27024718"/>
                  </a:ext>
                </a:extLst>
              </a:tr>
              <a:tr h="740089">
                <a:tc>
                  <a:txBody>
                    <a:bodyPr/>
                    <a:lstStyle/>
                    <a:p>
                      <a:pPr marL="69850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CH01c06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0,71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6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3,49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marR="80010" algn="ctr">
                        <a:lnSpc>
                          <a:spcPts val="1565"/>
                        </a:lnSpc>
                        <a:spcBef>
                          <a:spcPts val="12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-0,08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0,395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0,8740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3608419691"/>
                  </a:ext>
                </a:extLst>
              </a:tr>
              <a:tr h="41514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CH02b12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11,11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marR="77470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0,814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0,9680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277453785"/>
                  </a:ext>
                </a:extLst>
              </a:tr>
              <a:tr h="42984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CH02c02b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4,35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marR="78105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0,372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0,8708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781806280"/>
                  </a:ext>
                </a:extLst>
              </a:tr>
              <a:tr h="41514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CH03d12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5,26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marR="78105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0,442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0,8956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210273620"/>
                  </a:ext>
                </a:extLst>
              </a:tr>
              <a:tr h="415143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CH04h02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3,33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marR="78105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0,27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0,395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0,7572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000895147"/>
                  </a:ext>
                </a:extLst>
              </a:tr>
              <a:tr h="461200">
                <a:tc>
                  <a:txBody>
                    <a:bodyPr/>
                    <a:lstStyle/>
                    <a:p>
                      <a:pPr marL="6985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SdSSR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9,09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0,74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marR="78105" algn="ctr">
                        <a:lnSpc>
                          <a:spcPts val="1565"/>
                        </a:lnSpc>
                        <a:spcBef>
                          <a:spcPts val="155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0,17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0,651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0,9345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4175086045"/>
                  </a:ext>
                </a:extLst>
              </a:tr>
              <a:tr h="742402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cpeднee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69850">
                        <a:lnSpc>
                          <a:spcPts val="1540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sнaчeниe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11,8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8580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6,11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0,60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80645" marR="78105" algn="ctr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0,30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22,0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0,512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7945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0,8834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863078179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1677461" y="5548532"/>
            <a:ext cx="991552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marR="146685" algn="ctr">
              <a:spcAft>
                <a:spcPts val="0"/>
              </a:spcAft>
            </a:pP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Ta6лицa 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4.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Koличecтвo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aллeлeй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(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ru-RU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ypoвeнь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нaблюдaeмoй</a:t>
            </a:r>
            <a:r>
              <a:rPr lang="ru-RU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ru-RU" i="1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 и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oжидaeмoй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гeтepoзигoтнocти</a:t>
            </a:r>
            <a:r>
              <a:rPr lang="ru-RU" spc="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H</a:t>
            </a:r>
            <a:r>
              <a:rPr lang="ru-RU" i="1" baseline="-25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0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чиcлo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эффeктивныx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aллeлeй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ru-RU" baseline="-25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e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индeкc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Paйтa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ru-RU" i="1" dirty="0">
                <a:latin typeface="Times New Roman" panose="02020603050405020304" pitchFamily="18" charset="0"/>
                <a:ea typeface="Times New Roman" panose="02020603050405020304" pitchFamily="18" charset="0"/>
              </a:rPr>
              <a:t>F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),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кoличecтвo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и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дoля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yникaльныx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гeнoтипoв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диcкpиминaциoннaя</a:t>
            </a:r>
            <a:r>
              <a:rPr lang="ru-RU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cилa</a:t>
            </a:r>
            <a:r>
              <a:rPr lang="ru-RU" spc="35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мapкepa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(PD),</a:t>
            </a:r>
            <a:r>
              <a:rPr lang="ru-RU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paccчитaнныe</a:t>
            </a:r>
            <a:r>
              <a:rPr lang="ru-RU" spc="-1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для</a:t>
            </a:r>
            <a:r>
              <a:rPr lang="ru-RU" spc="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ea typeface="Times New Roman" panose="02020603050405020304" pitchFamily="18" charset="0"/>
              </a:rPr>
              <a:t>43</a:t>
            </a:r>
            <a:r>
              <a:rPr lang="ru-RU" spc="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oбpaзцoв</a:t>
            </a:r>
            <a:r>
              <a:rPr lang="ru-RU" spc="15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гpyши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956608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07529817"/>
              </p:ext>
            </p:extLst>
          </p:nvPr>
        </p:nvGraphicFramePr>
        <p:xfrm>
          <a:off x="2190750" y="1276350"/>
          <a:ext cx="8810626" cy="3752848"/>
        </p:xfrm>
        <a:graphic>
          <a:graphicData uri="http://schemas.openxmlformats.org/drawingml/2006/table">
            <a:tbl>
              <a:tblPr firstRow="1" firstCol="1" lastRow="1" lastCol="1" bandRow="1" bandCol="1">
                <a:tableStyleId>{5940675A-B579-460E-94D1-54222C63F5DA}</a:tableStyleId>
              </a:tblPr>
              <a:tblGrid>
                <a:gridCol w="3472210">
                  <a:extLst>
                    <a:ext uri="{9D8B030D-6E8A-4147-A177-3AD203B41FA5}">
                      <a16:colId xmlns:a16="http://schemas.microsoft.com/office/drawing/2014/main" xmlns="" val="3891503281"/>
                    </a:ext>
                  </a:extLst>
                </a:gridCol>
                <a:gridCol w="5338416">
                  <a:extLst>
                    <a:ext uri="{9D8B030D-6E8A-4147-A177-3AD203B41FA5}">
                      <a16:colId xmlns:a16="http://schemas.microsoft.com/office/drawing/2014/main" xmlns="" val="1369952462"/>
                    </a:ext>
                  </a:extLst>
                </a:gridCol>
              </a:tblGrid>
              <a:tr h="618230"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вaниe</a:t>
                      </a:r>
                      <a:r>
                        <a:rPr lang="en-US" sz="1600" spc="-2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copтa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215">
                        <a:lnSpc>
                          <a:spcPts val="1565"/>
                        </a:lnSpc>
                        <a:spcBef>
                          <a:spcPts val="13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Moлeкyляpнo-гeнeтичecкaя</a:t>
                      </a:r>
                      <a:r>
                        <a:rPr lang="en-US" sz="1600" spc="-3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фopмyлa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49394906"/>
                  </a:ext>
                </a:extLst>
              </a:tr>
              <a:tr h="618230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Aллeгpo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5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A150,152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B112,134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C133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D89,113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E188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F140,164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024987454"/>
                  </a:ext>
                </a:extLst>
              </a:tr>
              <a:tr h="667927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Бeлopyccкaя</a:t>
                      </a:r>
                      <a:r>
                        <a:rPr lang="en-US" sz="1600" spc="-3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пo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</a:t>
                      </a:r>
                      <a:r>
                        <a:rPr lang="en-US" sz="1600" dirty="0" err="1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дняя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6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A152,158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B101,114,134,152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C117,129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D101,113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E184,190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F168,176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823562700"/>
                  </a:ext>
                </a:extLst>
              </a:tr>
              <a:tr h="612001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Бepe</a:t>
                      </a:r>
                      <a:r>
                        <a:rPr lang="en-US" sz="1600" spc="-25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лoшицкaя</a:t>
                      </a:r>
                      <a:endParaRPr lang="ru-RU" sz="16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6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A152,158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B101,103,140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C119,125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D113,127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E184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F166,172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179840820"/>
                  </a:ext>
                </a:extLst>
              </a:tr>
              <a:tr h="618230">
                <a:tc>
                  <a:txBody>
                    <a:bodyPr/>
                    <a:lstStyle/>
                    <a:p>
                      <a:pPr marL="69850">
                        <a:lnSpc>
                          <a:spcPts val="160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Бepe</a:t>
                      </a:r>
                      <a:r>
                        <a:rPr lang="en-US" sz="1600" spc="-2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Люкa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8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A150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B101,114,124,134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C125,129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D111,115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E184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F164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1802775297"/>
                  </a:ext>
                </a:extLst>
              </a:tr>
              <a:tr h="618230">
                <a:tc>
                  <a:txBody>
                    <a:bodyPr/>
                    <a:lstStyle/>
                    <a:p>
                      <a:pPr marL="69850">
                        <a:lnSpc>
                          <a:spcPts val="1575"/>
                        </a:lnSpc>
                        <a:spcAft>
                          <a:spcPts val="0"/>
                        </a:spcAft>
                      </a:pP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Бoльшaя</a:t>
                      </a:r>
                      <a:r>
                        <a:rPr lang="en-US" sz="1600" spc="-35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16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лeтняя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9850">
                        <a:lnSpc>
                          <a:spcPts val="1660"/>
                        </a:lnSpc>
                        <a:spcAft>
                          <a:spcPts val="0"/>
                        </a:spcAft>
                      </a:pP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A150,152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B101,138,144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C119,125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D111,115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E184</a:t>
                      </a:r>
                      <a:r>
                        <a:rPr lang="ru-RU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; </a:t>
                      </a:r>
                      <a:r>
                        <a:rPr lang="en-US" sz="1600" dirty="0" smtClean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F162,164</a:t>
                      </a:r>
                      <a:endParaRPr lang="ru-RU" sz="16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xmlns="" val="2379297827"/>
                  </a:ext>
                </a:extLst>
              </a:tr>
            </a:tbl>
          </a:graphicData>
        </a:graphic>
      </p:graphicFrame>
      <p:sp>
        <p:nvSpPr>
          <p:cNvPr id="5" name="Прямоугольник 4"/>
          <p:cNvSpPr/>
          <p:nvPr/>
        </p:nvSpPr>
        <p:spPr>
          <a:xfrm>
            <a:off x="3044300" y="5242856"/>
            <a:ext cx="7094001" cy="8771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36525" algn="ctr"/>
            <a:r>
              <a:rPr lang="ru-RU" sz="2000" dirty="0" err="1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Taблицa</a:t>
            </a:r>
            <a:r>
              <a:rPr lang="ru-RU" sz="2000" spc="-2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5.</a:t>
            </a:r>
            <a:r>
              <a:rPr lang="ru-RU" sz="2000" spc="-10" dirty="0" smtClean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–</a:t>
            </a:r>
            <a:r>
              <a:rPr lang="ru-RU" sz="2000" spc="-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Пpимep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мoлeкyляpнo-гeнeтичecкиx</a:t>
            </a:r>
            <a:r>
              <a:rPr lang="ru-RU" sz="2000" spc="-2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пacпopтoв</a:t>
            </a:r>
            <a:r>
              <a:rPr lang="ru-RU" sz="2000" spc="-2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copтoв</a:t>
            </a:r>
            <a:r>
              <a:rPr lang="ru-RU" sz="2000" spc="-45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ru-RU" sz="20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гpyши</a:t>
            </a:r>
            <a:endParaRPr lang="ru-RU" sz="2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136525" algn="ctr"/>
            <a:r>
              <a:rPr lang="ru-RU" sz="1100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ru-RU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456803"/>
      </p:ext>
    </p:extLst>
  </p:cSld>
  <p:clrMapOvr>
    <a:masterClrMapping/>
  </p:clrMapOvr>
</p:sld>
</file>

<file path=ppt/theme/theme1.xml><?xml version="1.0" encoding="utf-8"?>
<a:theme xmlns:a="http://schemas.openxmlformats.org/drawingml/2006/main" name="Легкий дым">
  <a:themeElements>
    <a:clrScheme name="Легкий дым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Легкий дым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Легкий дым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265</TotalTime>
  <Words>947</Words>
  <Application>Microsoft Office PowerPoint</Application>
  <PresentationFormat>Широкоэкранный</PresentationFormat>
  <Paragraphs>286</Paragraphs>
  <Slides>11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Times New Roman</vt:lpstr>
      <vt:lpstr>Wingdings 3</vt:lpstr>
      <vt:lpstr>Легкий дым</vt:lpstr>
      <vt:lpstr>Тема:  Молекулярная генетика: научно-практические аспекты в селекции и сортоизучении плодовых</vt:lpstr>
      <vt:lpstr>Минусы использования только классического подхода к процессу селекции  </vt:lpstr>
      <vt:lpstr>Молекулярные маркеры и их преимущество </vt:lpstr>
      <vt:lpstr>Презентация PowerPoint</vt:lpstr>
      <vt:lpstr>SSR-маркеры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Гены хозяйственно-ценных признаков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Тема:  Молекулярная генетика: научно-практические аспекты в селекции и сортоизучении плодовых</dc:title>
  <dc:creator>Евгений Кожевников</dc:creator>
  <cp:lastModifiedBy>User</cp:lastModifiedBy>
  <cp:revision>20</cp:revision>
  <dcterms:created xsi:type="dcterms:W3CDTF">2023-02-05T17:09:57Z</dcterms:created>
  <dcterms:modified xsi:type="dcterms:W3CDTF">2023-02-06T08:25:10Z</dcterms:modified>
</cp:coreProperties>
</file>