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7" r:id="rId2"/>
    <p:sldId id="257" r:id="rId3"/>
    <p:sldId id="310" r:id="rId4"/>
    <p:sldId id="331" r:id="rId5"/>
    <p:sldId id="330" r:id="rId6"/>
    <p:sldId id="333" r:id="rId7"/>
    <p:sldId id="347" r:id="rId8"/>
    <p:sldId id="334" r:id="rId9"/>
    <p:sldId id="335" r:id="rId10"/>
    <p:sldId id="328" r:id="rId11"/>
    <p:sldId id="329" r:id="rId12"/>
    <p:sldId id="336" r:id="rId13"/>
    <p:sldId id="337" r:id="rId14"/>
    <p:sldId id="338" r:id="rId15"/>
    <p:sldId id="348" r:id="rId16"/>
    <p:sldId id="339" r:id="rId17"/>
    <p:sldId id="340" r:id="rId18"/>
    <p:sldId id="341" r:id="rId19"/>
    <p:sldId id="343" r:id="rId20"/>
    <p:sldId id="344" r:id="rId21"/>
    <p:sldId id="345" r:id="rId22"/>
    <p:sldId id="346" r:id="rId23"/>
    <p:sldId id="308" r:id="rId24"/>
    <p:sldId id="326" r:id="rId25"/>
    <p:sldId id="325" r:id="rId26"/>
    <p:sldId id="305" r:id="rId2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Marmorshtei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D8CE"/>
    <a:srgbClr val="F9BBB1"/>
    <a:srgbClr val="EEF24C"/>
    <a:srgbClr val="0000FF"/>
    <a:srgbClr val="3CAF33"/>
    <a:srgbClr val="1E1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712" autoAdjust="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210EFC-CC2A-4F35-ACF6-42E1E82E5EAD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477B64E-EBFF-4B81-805F-B233547A92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522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77B64E-EBFF-4B81-805F-B233547A9241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492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77B64E-EBFF-4B81-805F-B233547A9241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07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77B64E-EBFF-4B81-805F-B233547A9241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879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1C446-0D4B-4822-8BFA-C290865D2064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4117A-D12F-4223-94FC-57E98D1C6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44E04-5DCD-4D97-973E-E84F3B15B4B0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B4EDD-8C80-4488-B836-E8139A998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13C43-7DBB-4FFE-AC71-C9FE63E1CED0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55400-907C-4766-BD80-0A7EBF9E9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F6F6F-FFF6-4D49-887A-F2C22ECB339B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B2EF0-92CE-47DC-8EE6-73CA93BD1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80F5C-6800-41CA-8A2C-E88C13EA109E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80B51-7548-4A31-89A7-D2D8FF251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33BCC-A451-46A7-A521-5CB9CE56F4EB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FD371-B49D-4236-AB50-01C556E09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66B72-9C40-4843-A01D-C7FB4E11DDC0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36DA6-CA8D-4D85-B7ED-84E58F281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F025D-5B28-4AA2-8701-35A0B166FAC7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B6BB1-20D9-42EE-AA40-0100F493D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4ED89-29DC-4F82-A4BA-C79172568C1D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BB4FA-9AC0-4B28-BA39-1E99EC29F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4347C-560E-4CF0-B5D6-57463E142253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A1D6B-BB35-4C01-B647-FE60A44A8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C7B18-E8AD-4396-82C3-6C36F40BFBD8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DFDBE-4C60-4963-9588-238B065DC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D4B80D-BB26-43B6-B54D-81E0A2D36902}" type="datetimeFigureOut">
              <a:rPr lang="ru-RU"/>
              <a:pPr>
                <a:defRPr/>
              </a:pPr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DEC9A3-CB37-4A68-BE69-950D0FC03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431927" y="287337"/>
            <a:ext cx="11322050" cy="3819149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Aft>
                <a:spcPts val="2400"/>
              </a:spcAft>
            </a:pPr>
            <a:r>
              <a:rPr lang="ru-RU" sz="1800" b="1" i="1" dirty="0">
                <a:latin typeface="Times New Roman" panose="02020603050405020304" pitchFamily="18" charset="0"/>
                <a:cs typeface="Times New Roman" pitchFamily="18" charset="0"/>
              </a:rPr>
              <a:t>ФГБНУ «Северо-Кавказский федеральный научный центр</a:t>
            </a:r>
            <a:br>
              <a:rPr lang="ru-RU" sz="1800" b="1" i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itchFamily="18" charset="0"/>
              </a:rPr>
              <a:t>садоводства, виноградарства, виноделия»</a:t>
            </a:r>
            <a:r>
              <a:rPr lang="en-US" sz="1200" b="1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en-US" sz="12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бессемянного сортимента винограда на основе традиционных и современных методов селекции и сортоизучения</a:t>
            </a: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375947" y="3999115"/>
            <a:ext cx="11434009" cy="201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90000"/>
              </a:lnSpc>
              <a:spcBef>
                <a:spcPts val="600"/>
              </a:spcBef>
              <a:buFont typeface="Arial" charset="0"/>
              <a:buNone/>
              <a:defRPr/>
            </a:pPr>
            <a:endParaRPr lang="ru-RU" sz="2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spcBef>
                <a:spcPts val="600"/>
              </a:spcBef>
              <a:buFont typeface="Arial" charset="0"/>
              <a:buNone/>
              <a:defRPr/>
            </a:pPr>
            <a:endParaRPr lang="ru-RU" sz="2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9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Докладчик: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Марморштейн Анна Александровна, 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м.н.с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лаб. управления воспроизводством 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ампелоценозах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экосистемах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Петров Валерий Семенович,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д. с.-х. н.,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в.н.с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лаб. управления воспроизводством </a:t>
            </a:r>
          </a:p>
          <a:p>
            <a:pPr algn="r">
              <a:lnSpc>
                <a:spcPct val="9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ампелоценозах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экосистемах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Краснодар, 2023</a:t>
            </a:r>
          </a:p>
        </p:txBody>
      </p:sp>
      <p:grpSp>
        <p:nvGrpSpPr>
          <p:cNvPr id="14340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342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60083" y="216061"/>
              <a:ext cx="590890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10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8CF0EA3-D620-9332-FA71-862EF13295CB}"/>
              </a:ext>
            </a:extLst>
          </p:cNvPr>
          <p:cNvSpPr txBox="1">
            <a:spLocks/>
          </p:cNvSpPr>
          <p:nvPr/>
        </p:nvSpPr>
        <p:spPr bwMode="auto">
          <a:xfrm>
            <a:off x="835152" y="339697"/>
            <a:ext cx="10515600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селекции бессемянных сортов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2019)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1029661" y="1355292"/>
            <a:ext cx="10515600" cy="1351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генетические методы – ранний отбор с помощью молекулярных маркеров при классическом скрещивании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2644" y="5802351"/>
            <a:ext cx="9500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Элитные сорта винограда из проектов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VitisGen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VitisGen2</a:t>
            </a:r>
          </a:p>
          <a:p>
            <a:pPr algn="ctr"/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https://www.vitisgen2.org/home-2/grape-selections-from-the-vitisgen-and-vitisgen2-projects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bpb-us-e1.wpmucdn.com/blogs.cornell.edu/dist/c/7890/files/2019/10/Ledbetter-Y308-196-10-2-300x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511" y="2612993"/>
            <a:ext cx="2857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0733-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679" y="2288334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67237" y="5228251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GE0733-01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963" y="4856802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Y306-196-10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5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бессемянного винограда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OIV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 резолюции по столовому виноградарству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2023)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449"/>
            <a:ext cx="10515600" cy="497635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«Рекомендации OIV по производству органического столового винограда»:</a:t>
            </a: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Селекционные программы, согласно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Reisch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B. (2018), нацелены на создание бессемянных сортов, которые должны иметь ряд параметров, желательных для потребителей, например, вкус, привлекательный внешний вид, хорошую сохранность при хранении в холодильнике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Giancaspro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A. и др. (2021), большинство коммерчески важных бессемянных сортов винограда являются внутривидовыми гибридами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Vitis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vinifera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большого числа бессемянных сортов и при отсутствии сведений об их адаптации к различным климатическим условиям и к существующим агротехническим приемам и др., необходимо собрать данные об опыте использования, установить протокол и правильные практики по каждому выбранному сорту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42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бессемянного винограда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449"/>
            <a:ext cx="10515600" cy="460144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Флейм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Томпсон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полузасушливые условия Чили. Сорт Томпсон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относится к сортам восточного происхождения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Vitis vinifera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Флейм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выведен в Калифорнии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Ibacache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2016)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генотипов бессемянных сортов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полузасушливые тропики в долине Сан-Франциско, Бразилия. Сорта австралийской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аргентинской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Аризул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бразильской (А Дона, БРС Линда, БРС Клара и 6 форм) и арканзасской (Романа) селекции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Souza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Leão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2020);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Кримсон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средиземноморские полузасушливые условия, Испания. Сорт выведен в Калифорнии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Temnani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2021)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11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бессемянного винограда в Дагестане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(Казиев, 2009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C93A3B34-C7C8-120B-673C-7088EDAFDD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3973314"/>
              </p:ext>
            </p:extLst>
          </p:nvPr>
        </p:nvGraphicFramePr>
        <p:xfrm>
          <a:off x="432262" y="1825625"/>
          <a:ext cx="11433674" cy="376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61803">
                  <a:extLst>
                    <a:ext uri="{9D8B030D-6E8A-4147-A177-3AD203B41FA5}">
                      <a16:colId xmlns:a16="http://schemas.microsoft.com/office/drawing/2014/main" xmlns="" val="1610540209"/>
                    </a:ext>
                  </a:extLst>
                </a:gridCol>
                <a:gridCol w="1479666">
                  <a:extLst>
                    <a:ext uri="{9D8B030D-6E8A-4147-A177-3AD203B41FA5}">
                      <a16:colId xmlns:a16="http://schemas.microsoft.com/office/drawing/2014/main" xmlns="" val="2602088012"/>
                    </a:ext>
                  </a:extLst>
                </a:gridCol>
                <a:gridCol w="1458677">
                  <a:extLst>
                    <a:ext uri="{9D8B030D-6E8A-4147-A177-3AD203B41FA5}">
                      <a16:colId xmlns:a16="http://schemas.microsoft.com/office/drawing/2014/main" xmlns="" val="2500863782"/>
                    </a:ext>
                  </a:extLst>
                </a:gridCol>
                <a:gridCol w="1633382">
                  <a:extLst>
                    <a:ext uri="{9D8B030D-6E8A-4147-A177-3AD203B41FA5}">
                      <a16:colId xmlns:a16="http://schemas.microsoft.com/office/drawing/2014/main" xmlns="" val="4273988525"/>
                    </a:ext>
                  </a:extLst>
                </a:gridCol>
                <a:gridCol w="1633382">
                  <a:extLst>
                    <a:ext uri="{9D8B030D-6E8A-4147-A177-3AD203B41FA5}">
                      <a16:colId xmlns:a16="http://schemas.microsoft.com/office/drawing/2014/main" xmlns="" val="2090605351"/>
                    </a:ext>
                  </a:extLst>
                </a:gridCol>
                <a:gridCol w="1633382">
                  <a:extLst>
                    <a:ext uri="{9D8B030D-6E8A-4147-A177-3AD203B41FA5}">
                      <a16:colId xmlns:a16="http://schemas.microsoft.com/office/drawing/2014/main" xmlns="" val="2622287204"/>
                    </a:ext>
                  </a:extLst>
                </a:gridCol>
                <a:gridCol w="1633382">
                  <a:extLst>
                    <a:ext uri="{9D8B030D-6E8A-4147-A177-3AD203B41FA5}">
                      <a16:colId xmlns:a16="http://schemas.microsoft.com/office/drawing/2014/main" xmlns="" val="189669691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Богара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Орошение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360724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белый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черный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Белградский бессемянный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белый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черный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Белградский бессемянный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23586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плодоношения 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090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плодоносности 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6534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Урожайность, т/га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05126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грозди,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2347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 ягоды,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74066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96692911"/>
                  </a:ext>
                </a:extLst>
              </a:tr>
            </a:tbl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255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343" y="601307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бессемянного винограда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Астраханской области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(Полухина, 2021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062"/>
            <a:ext cx="10515600" cy="40872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приживаемости черенков, зимостойкости, хозяйственно-ценных признаков бессемянных сортов в почвенно-климатических условиях Астраханской области на территории виноградника ФГБНУ «ПАФНЦ РАН»: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Аттика, Афродита, Балет, Велес, Золотистый, Золотце, Искандер,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Лучия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Находка, Нептун, Роза, Столетие,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Тангра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Юпитер.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3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бессемянного винограда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Ростовской области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(Наумова,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Ганич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15</a:t>
              </a:r>
            </a:p>
          </p:txBody>
        </p:sp>
      </p:grpSp>
      <p:graphicFrame>
        <p:nvGraphicFramePr>
          <p:cNvPr id="11" name="Таблица 11">
            <a:extLst>
              <a:ext uri="{FF2B5EF4-FFF2-40B4-BE49-F238E27FC236}">
                <a16:creationId xmlns:a16="http://schemas.microsoft.com/office/drawing/2014/main" xmlns="" id="{604C460C-4C23-17E2-6B18-B655BED784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5188273"/>
              </p:ext>
            </p:extLst>
          </p:nvPr>
        </p:nvGraphicFramePr>
        <p:xfrm>
          <a:off x="838200" y="1825625"/>
          <a:ext cx="10733118" cy="37172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8853">
                  <a:extLst>
                    <a:ext uri="{9D8B030D-6E8A-4147-A177-3AD203B41FA5}">
                      <a16:colId xmlns:a16="http://schemas.microsoft.com/office/drawing/2014/main" xmlns="" val="537409878"/>
                    </a:ext>
                  </a:extLst>
                </a:gridCol>
                <a:gridCol w="1788853">
                  <a:extLst>
                    <a:ext uri="{9D8B030D-6E8A-4147-A177-3AD203B41FA5}">
                      <a16:colId xmlns:a16="http://schemas.microsoft.com/office/drawing/2014/main" xmlns="" val="2818569819"/>
                    </a:ext>
                  </a:extLst>
                </a:gridCol>
                <a:gridCol w="1788853">
                  <a:extLst>
                    <a:ext uri="{9D8B030D-6E8A-4147-A177-3AD203B41FA5}">
                      <a16:colId xmlns:a16="http://schemas.microsoft.com/office/drawing/2014/main" xmlns="" val="3221664854"/>
                    </a:ext>
                  </a:extLst>
                </a:gridCol>
                <a:gridCol w="1788853">
                  <a:extLst>
                    <a:ext uri="{9D8B030D-6E8A-4147-A177-3AD203B41FA5}">
                      <a16:colId xmlns:a16="http://schemas.microsoft.com/office/drawing/2014/main" xmlns="" val="167170080"/>
                    </a:ext>
                  </a:extLst>
                </a:gridCol>
                <a:gridCol w="1788853">
                  <a:extLst>
                    <a:ext uri="{9D8B030D-6E8A-4147-A177-3AD203B41FA5}">
                      <a16:colId xmlns:a16="http://schemas.microsoft.com/office/drawing/2014/main" xmlns="" val="3367533363"/>
                    </a:ext>
                  </a:extLst>
                </a:gridCol>
                <a:gridCol w="1788853">
                  <a:extLst>
                    <a:ext uri="{9D8B030D-6E8A-4147-A177-3AD203B41FA5}">
                      <a16:colId xmlns:a16="http://schemas.microsoft.com/office/drawing/2014/main" xmlns="" val="4148244917"/>
                    </a:ext>
                  </a:extLst>
                </a:gridCol>
              </a:tblGrid>
              <a:tr h="73469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Сахаристость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Кислотность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 масса ягоды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Дегустационная оценка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26146866"/>
                  </a:ext>
                </a:extLst>
              </a:tr>
              <a:tr h="944226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Арсеньевский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77467006"/>
                  </a:ext>
                </a:extLst>
              </a:tr>
              <a:tr h="547052"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Ромулус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21140484"/>
                  </a:ext>
                </a:extLst>
              </a:tr>
              <a:tr h="547052"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Химрод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29113513"/>
                  </a:ext>
                </a:extLst>
              </a:tr>
              <a:tr h="944226"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Эйнсет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сидлис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Очень высокая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547367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99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Сорта с 198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локусе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VvAGL11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2020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Аттика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Бессемянный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Магарача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Бессемянный ранний;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Ванесса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Кола Кишмишная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Домбковской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Смирнова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Ассоль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Перлетт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Ремейли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Розовый бисер;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Янги Ер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белый круглый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лучистый;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молдавский;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круглый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крупный;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осхи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сиех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Согдиана.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575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к милдью и оидиуму в генотипах бессемянных сортов винограда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Макаркина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831099"/>
              </p:ext>
            </p:extLst>
          </p:nvPr>
        </p:nvGraphicFramePr>
        <p:xfrm>
          <a:off x="885699" y="1878676"/>
          <a:ext cx="10070475" cy="423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4095">
                  <a:extLst>
                    <a:ext uri="{9D8B030D-6E8A-4147-A177-3AD203B41FA5}">
                      <a16:colId xmlns:a16="http://schemas.microsoft.com/office/drawing/2014/main" xmlns="" val="434453515"/>
                    </a:ext>
                  </a:extLst>
                </a:gridCol>
                <a:gridCol w="2014095">
                  <a:extLst>
                    <a:ext uri="{9D8B030D-6E8A-4147-A177-3AD203B41FA5}">
                      <a16:colId xmlns:a16="http://schemas.microsoft.com/office/drawing/2014/main" xmlns="" val="2349234199"/>
                    </a:ext>
                  </a:extLst>
                </a:gridCol>
                <a:gridCol w="2014095">
                  <a:extLst>
                    <a:ext uri="{9D8B030D-6E8A-4147-A177-3AD203B41FA5}">
                      <a16:colId xmlns:a16="http://schemas.microsoft.com/office/drawing/2014/main" xmlns="" val="1413412864"/>
                    </a:ext>
                  </a:extLst>
                </a:gridCol>
                <a:gridCol w="2014095">
                  <a:extLst>
                    <a:ext uri="{9D8B030D-6E8A-4147-A177-3AD203B41FA5}">
                      <a16:colId xmlns:a16="http://schemas.microsoft.com/office/drawing/2014/main" xmlns="" val="870894532"/>
                    </a:ext>
                  </a:extLst>
                </a:gridCol>
                <a:gridCol w="2014095">
                  <a:extLst>
                    <a:ext uri="{9D8B030D-6E8A-4147-A177-3AD203B41FA5}">
                      <a16:colId xmlns:a16="http://schemas.microsoft.com/office/drawing/2014/main" xmlns="" val="1925385577"/>
                    </a:ext>
                  </a:extLst>
                </a:gridCol>
              </a:tblGrid>
              <a:tr h="411347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en-US" sz="22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ru-RU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Rpv</a:t>
                      </a:r>
                      <a:r>
                        <a:rPr lang="en-US" sz="2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endParaRPr lang="ru-RU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Ren3</a:t>
                      </a:r>
                      <a:endParaRPr lang="ru-RU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Ren9</a:t>
                      </a:r>
                      <a:endParaRPr lang="ru-RU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057169173"/>
                  </a:ext>
                </a:extLst>
              </a:tr>
              <a:tr h="719857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запорожский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9780930"/>
                  </a:ext>
                </a:extLst>
              </a:tr>
              <a:tr h="411347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№ 342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47274805"/>
                  </a:ext>
                </a:extLst>
              </a:tr>
              <a:tr h="6729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Коринка русская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37610318"/>
                  </a:ext>
                </a:extLst>
              </a:tr>
              <a:tr h="6729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Памяти Смирнова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92978746"/>
                  </a:ext>
                </a:extLst>
              </a:tr>
              <a:tr h="6729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Кола</a:t>
                      </a:r>
                      <a:r>
                        <a:rPr lang="ru-RU" sz="2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кишмишная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5229261"/>
                  </a:ext>
                </a:extLst>
              </a:tr>
            </a:tbl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3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457" y="366567"/>
            <a:ext cx="11350547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бессемянности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сортов винограда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Анапской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ампелографической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2022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403970"/>
              </p:ext>
            </p:extLst>
          </p:nvPr>
        </p:nvGraphicFramePr>
        <p:xfrm>
          <a:off x="835152" y="1590846"/>
          <a:ext cx="10515600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6872">
                  <a:extLst>
                    <a:ext uri="{9D8B030D-6E8A-4147-A177-3AD203B41FA5}">
                      <a16:colId xmlns:a16="http://schemas.microsoft.com/office/drawing/2014/main" xmlns="" val="1154125548"/>
                    </a:ext>
                  </a:extLst>
                </a:gridCol>
                <a:gridCol w="2779776">
                  <a:extLst>
                    <a:ext uri="{9D8B030D-6E8A-4147-A177-3AD203B41FA5}">
                      <a16:colId xmlns:a16="http://schemas.microsoft.com/office/drawing/2014/main" xmlns="" val="3960478180"/>
                    </a:ext>
                  </a:extLst>
                </a:gridCol>
                <a:gridCol w="1940052">
                  <a:extLst>
                    <a:ext uri="{9D8B030D-6E8A-4147-A177-3AD203B41FA5}">
                      <a16:colId xmlns:a16="http://schemas.microsoft.com/office/drawing/2014/main" xmlns="" val="25229000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855376776"/>
                    </a:ext>
                  </a:extLst>
                </a:gridCol>
              </a:tblGrid>
              <a:tr h="57682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рудиментов в ягоде (сухой остаток), мг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бессемянности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масса ягоды, мг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35484018"/>
                  </a:ext>
                </a:extLst>
              </a:tr>
              <a:tr h="33395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Сорта </a:t>
                      </a:r>
                      <a:r>
                        <a:rPr lang="en-US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Vitis</a:t>
                      </a:r>
                      <a:r>
                        <a:rPr lang="en-US" sz="20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vinifera</a:t>
                      </a:r>
                      <a:r>
                        <a:rPr lang="en-US" sz="2000" i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3252181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85620093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белый круглый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68370720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белый овальный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95958499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круглый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21463876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розовый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71685244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сафед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округлый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31300205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Согдиана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24718327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Янги Ер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54018857"/>
                  </a:ext>
                </a:extLst>
              </a:tr>
            </a:tbl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323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457" y="366567"/>
            <a:ext cx="11350547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бессемянности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сортов винограда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Анапской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ампелографической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коллекции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др., 2022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57007"/>
              </p:ext>
            </p:extLst>
          </p:nvPr>
        </p:nvGraphicFramePr>
        <p:xfrm>
          <a:off x="756486" y="1808891"/>
          <a:ext cx="10515600" cy="426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xmlns="" val="1154125548"/>
                    </a:ext>
                  </a:extLst>
                </a:gridCol>
                <a:gridCol w="3090672">
                  <a:extLst>
                    <a:ext uri="{9D8B030D-6E8A-4147-A177-3AD203B41FA5}">
                      <a16:colId xmlns:a16="http://schemas.microsoft.com/office/drawing/2014/main" xmlns="" val="4007999643"/>
                    </a:ext>
                  </a:extLst>
                </a:gridCol>
                <a:gridCol w="2212848">
                  <a:extLst>
                    <a:ext uri="{9D8B030D-6E8A-4147-A177-3AD203B41FA5}">
                      <a16:colId xmlns:a16="http://schemas.microsoft.com/office/drawing/2014/main" xmlns="" val="247811132"/>
                    </a:ext>
                  </a:extLst>
                </a:gridCol>
                <a:gridCol w="1935480">
                  <a:extLst>
                    <a:ext uri="{9D8B030D-6E8A-4147-A177-3AD203B41FA5}">
                      <a16:colId xmlns:a16="http://schemas.microsoft.com/office/drawing/2014/main" xmlns="" val="3124967174"/>
                    </a:ext>
                  </a:extLst>
                </a:gridCol>
              </a:tblGrid>
              <a:tr h="57682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Масса рудиментов в ягоде (сухой остаток), мг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бессемянности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Средняя</a:t>
                      </a:r>
                      <a:r>
                        <a:rPr lang="ru-RU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масса ягоды, мг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35484018"/>
                  </a:ext>
                </a:extLst>
              </a:tr>
              <a:tr h="33395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Сорта межвидового происхождения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6710687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Бессемянный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Магарача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08367349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Ванесса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203617200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Запорожский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25269804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Лотос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73918940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01373361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Домбковской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11922353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Памяти Смирнова (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Ассоль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40151864"/>
                  </a:ext>
                </a:extLst>
              </a:tr>
              <a:tr h="33395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Русбол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10751675"/>
                  </a:ext>
                </a:extLst>
              </a:tr>
            </a:tbl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69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/>
          <p:cNvSpPr>
            <a:spLocks noGrp="1"/>
          </p:cNvSpPr>
          <p:nvPr>
            <p:ph idx="1"/>
          </p:nvPr>
        </p:nvSpPr>
        <p:spPr>
          <a:xfrm>
            <a:off x="542800" y="173972"/>
            <a:ext cx="10972800" cy="6073775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itchFamily="18" charset="0"/>
              </a:rPr>
              <a:t>Актуальность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На потребительском рынке широко востребованы высокоценные бессемянные сорта винограда. Рынок наполнен импортными бессемянными сортами из Турции, Чили, Узбекистана, Таджикистана и др. Отечественные сорта винограда в насаждениях России и в Краснодарском крае занимают доли процента. 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endParaRPr lang="ru-RU" sz="1200" b="1" dirty="0" smtClean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itchFamily="18" charset="0"/>
              </a:rPr>
              <a:t>Цель </a:t>
            </a: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исследований</a:t>
            </a:r>
            <a:r>
              <a:rPr lang="ru-RU" sz="3200" dirty="0">
                <a:latin typeface="Times New Roman" panose="02020603050405020304" pitchFamily="18" charset="0"/>
                <a:cs typeface="Times New Roman" pitchFamily="18" charset="0"/>
              </a:rPr>
              <a:t> – 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Мониторинг 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методов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создания и изучения 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сортов и зонально-ориентированных технологий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возделывания для оптимизации </a:t>
            </a:r>
            <a:r>
              <a:rPr lang="ru-RU" sz="2400" dirty="0">
                <a:latin typeface="Times New Roman" panose="02020603050405020304" pitchFamily="18" charset="0"/>
                <a:cs typeface="Times New Roman" pitchFamily="18" charset="0"/>
              </a:rPr>
              <a:t>бессемянного сортимента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винограда</a:t>
            </a:r>
            <a:endParaRPr lang="ru-RU" sz="1200" b="1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533400" indent="-533400" algn="ctr" eaLnBrk="1" hangingPunct="1">
              <a:lnSpc>
                <a:spcPct val="100000"/>
              </a:lnSpc>
              <a:spcBef>
                <a:spcPts val="600"/>
              </a:spcBef>
              <a:buFont typeface="Arial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Задачи исследований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Изучить традиционные и современные методы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селекции и сортоизучения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бессемянных сортов винограда в мире;</a:t>
            </a:r>
          </a:p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селекции и сортоизучения бессемянных сортов винограда в России. </a:t>
            </a:r>
          </a:p>
          <a:p>
            <a:pPr marL="0" indent="0" eaLnBrk="1" hangingPunct="1">
              <a:lnSpc>
                <a:spcPct val="100000"/>
              </a:lnSpc>
              <a:spcBef>
                <a:spcPts val="600"/>
              </a:spcBef>
              <a:buFontTx/>
              <a:buChar char="-"/>
            </a:pPr>
            <a:endParaRPr lang="ru-RU" sz="24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586" y="451755"/>
            <a:ext cx="11350547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ДНК-паспортизации изучаемых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генотипов винограда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(Петров, отчет КНФ, 2022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20</a:t>
              </a:r>
            </a:p>
          </p:txBody>
        </p:sp>
      </p:grp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xmlns="" id="{F3B87112-8BB3-C4FB-AAF8-2927C5F4F4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850150"/>
              </p:ext>
            </p:extLst>
          </p:nvPr>
        </p:nvGraphicFramePr>
        <p:xfrm>
          <a:off x="525210" y="2057386"/>
          <a:ext cx="11135483" cy="40669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2594">
                  <a:extLst>
                    <a:ext uri="{9D8B030D-6E8A-4147-A177-3AD203B41FA5}">
                      <a16:colId xmlns:a16="http://schemas.microsoft.com/office/drawing/2014/main" xmlns="" val="388697421"/>
                    </a:ext>
                  </a:extLst>
                </a:gridCol>
                <a:gridCol w="628540">
                  <a:extLst>
                    <a:ext uri="{9D8B030D-6E8A-4147-A177-3AD203B41FA5}">
                      <a16:colId xmlns:a16="http://schemas.microsoft.com/office/drawing/2014/main" xmlns="" val="1071357644"/>
                    </a:ext>
                  </a:extLst>
                </a:gridCol>
                <a:gridCol w="629741">
                  <a:extLst>
                    <a:ext uri="{9D8B030D-6E8A-4147-A177-3AD203B41FA5}">
                      <a16:colId xmlns:a16="http://schemas.microsoft.com/office/drawing/2014/main" xmlns="" val="48259470"/>
                    </a:ext>
                  </a:extLst>
                </a:gridCol>
                <a:gridCol w="629741">
                  <a:extLst>
                    <a:ext uri="{9D8B030D-6E8A-4147-A177-3AD203B41FA5}">
                      <a16:colId xmlns:a16="http://schemas.microsoft.com/office/drawing/2014/main" xmlns="" val="1201950683"/>
                    </a:ext>
                  </a:extLst>
                </a:gridCol>
                <a:gridCol w="629741">
                  <a:extLst>
                    <a:ext uri="{9D8B030D-6E8A-4147-A177-3AD203B41FA5}">
                      <a16:colId xmlns:a16="http://schemas.microsoft.com/office/drawing/2014/main" xmlns="" val="3588338534"/>
                    </a:ext>
                  </a:extLst>
                </a:gridCol>
                <a:gridCol w="629741">
                  <a:extLst>
                    <a:ext uri="{9D8B030D-6E8A-4147-A177-3AD203B41FA5}">
                      <a16:colId xmlns:a16="http://schemas.microsoft.com/office/drawing/2014/main" xmlns="" val="2804701984"/>
                    </a:ext>
                  </a:extLst>
                </a:gridCol>
                <a:gridCol w="629741">
                  <a:extLst>
                    <a:ext uri="{9D8B030D-6E8A-4147-A177-3AD203B41FA5}">
                      <a16:colId xmlns:a16="http://schemas.microsoft.com/office/drawing/2014/main" xmlns="" val="1928307069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3681310381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4184407096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2467251231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3870462909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3874084103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xmlns="" val="952590157"/>
                    </a:ext>
                  </a:extLst>
                </a:gridCol>
                <a:gridCol w="1544858">
                  <a:extLst>
                    <a:ext uri="{9D8B030D-6E8A-4147-A177-3AD203B41FA5}">
                      <a16:colId xmlns:a16="http://schemas.microsoft.com/office/drawing/2014/main" xmlns="" val="1341237404"/>
                    </a:ext>
                  </a:extLst>
                </a:gridCol>
              </a:tblGrid>
              <a:tr h="3117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Аллели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SSR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-локусов, пары нуклеотидов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VIVC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5375211"/>
                  </a:ext>
                </a:extLst>
              </a:tr>
              <a:tr h="348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VVS2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VVMD5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VVMD7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VVMD27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VrZAG62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VrZAG79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4888508"/>
                  </a:ext>
                </a:extLst>
              </a:tr>
              <a:tr h="359250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Pinot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oir</a:t>
                      </a:r>
                    </a:p>
                    <a:p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Pinot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oir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777341"/>
                  </a:ext>
                </a:extLst>
              </a:tr>
              <a:tr h="359250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</a:t>
                      </a:r>
                    </a:p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дубовский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Уникальный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9635584"/>
                  </a:ext>
                </a:extLst>
              </a:tr>
              <a:tr h="441525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</a:t>
                      </a:r>
                    </a:p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молдавский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Kishmish moldavskii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9750092"/>
                  </a:ext>
                </a:extLst>
              </a:tr>
              <a:tr h="359250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</a:t>
                      </a:r>
                    </a:p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столетие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Centennial 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eedless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6133195"/>
                  </a:ext>
                </a:extLst>
              </a:tr>
              <a:tr h="359250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</a:t>
                      </a:r>
                    </a:p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Юпитер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Уникальный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1841474"/>
                  </a:ext>
                </a:extLst>
              </a:tr>
              <a:tr h="359250"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Кишмиш 342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003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Уникальный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64" marR="5116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4275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2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287338"/>
            <a:ext cx="10515600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База данных генофонда высоко адаптивных, зонально ориентированных бессемянных сортов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(Петров и др., Отчет НИР 2022)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21</a:t>
              </a: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B2C9DA9-4819-C408-E89B-50BA1D7F01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54" b="33811"/>
          <a:stretch/>
        </p:blipFill>
        <p:spPr>
          <a:xfrm>
            <a:off x="808523" y="1411264"/>
            <a:ext cx="10568857" cy="510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3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287338"/>
            <a:ext cx="10515600" cy="981537"/>
          </a:xfrm>
        </p:spPr>
        <p:txBody>
          <a:bodyPr/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бессемянных сортов в Центральной агроэкологической зоне Краснодарского края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22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ED6629B-2F61-444E-C429-3C64E152F7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42" b="2572"/>
          <a:stretch/>
        </p:blipFill>
        <p:spPr>
          <a:xfrm rot="16200000">
            <a:off x="-203322" y="1625564"/>
            <a:ext cx="3050558" cy="2239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6105980-2F46-8172-3466-EB1E00A910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04681" y="3907084"/>
            <a:ext cx="2985600" cy="22392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618E211-DF49-FAF6-ECCD-9EF5A1C2143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6" r="3050" b="3625"/>
          <a:stretch/>
        </p:blipFill>
        <p:spPr>
          <a:xfrm rot="5400000">
            <a:off x="4585446" y="1660872"/>
            <a:ext cx="3120247" cy="22382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0E86EBE-E3E6-91C0-E562-F0024A4DB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 b="6435"/>
          <a:stretch/>
        </p:blipFill>
        <p:spPr>
          <a:xfrm rot="5400000">
            <a:off x="9332381" y="1663979"/>
            <a:ext cx="3120247" cy="223205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2B96E69-E42A-3ECA-776F-623514BEFB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t="9386" r="14133" b="7637"/>
          <a:stretch/>
        </p:blipFill>
        <p:spPr>
          <a:xfrm rot="5400000">
            <a:off x="7019456" y="3958263"/>
            <a:ext cx="2985599" cy="22392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9A24D3E-46FF-9A40-4101-E5C164B303E0}"/>
              </a:ext>
            </a:extLst>
          </p:cNvPr>
          <p:cNvSpPr txBox="1"/>
          <p:nvPr/>
        </p:nvSpPr>
        <p:spPr>
          <a:xfrm>
            <a:off x="615871" y="459368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342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(венгерский)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1B0CEF-B883-FB9F-BA1A-9D31AF66435E}"/>
              </a:ext>
            </a:extLst>
          </p:cNvPr>
          <p:cNvSpPr txBox="1"/>
          <p:nvPr/>
        </p:nvSpPr>
        <p:spPr>
          <a:xfrm>
            <a:off x="2700605" y="2961999"/>
            <a:ext cx="19937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Дубовский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97480E4-EE64-A55F-57AC-289ACABFF66D}"/>
              </a:ext>
            </a:extLst>
          </p:cNvPr>
          <p:cNvSpPr txBox="1"/>
          <p:nvPr/>
        </p:nvSpPr>
        <p:spPr>
          <a:xfrm>
            <a:off x="5201239" y="4593684"/>
            <a:ext cx="1888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лучистый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6F36B6E-4C25-CD6B-3F57-1A524AEBA817}"/>
              </a:ext>
            </a:extLst>
          </p:cNvPr>
          <p:cNvSpPr txBox="1"/>
          <p:nvPr/>
        </p:nvSpPr>
        <p:spPr>
          <a:xfrm>
            <a:off x="7542278" y="2934383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Столетие</a:t>
            </a:r>
          </a:p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(Centennial seedless)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07BB267-5068-77FF-2C83-BF70D0734320}"/>
              </a:ext>
            </a:extLst>
          </p:cNvPr>
          <p:cNvSpPr txBox="1"/>
          <p:nvPr/>
        </p:nvSpPr>
        <p:spPr>
          <a:xfrm>
            <a:off x="9841192" y="4527821"/>
            <a:ext cx="20755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молдавский</a:t>
            </a:r>
          </a:p>
        </p:txBody>
      </p:sp>
    </p:spTree>
    <p:extLst>
      <p:ext uri="{BB962C8B-B14F-4D97-AF65-F5344CB8AC3E}">
        <p14:creationId xmlns:p14="http://schemas.microsoft.com/office/powerpoint/2010/main" val="347723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339697"/>
            <a:ext cx="10515600" cy="76141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04A08764-83D5-4BE2-BBB7-9EDDBD36C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2087" y="340053"/>
            <a:ext cx="641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F229F3-2FCF-4819-9EB5-F1DB3C70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00" y="1260475"/>
            <a:ext cx="11481259" cy="5023094"/>
          </a:xfrm>
        </p:spPr>
        <p:txBody>
          <a:bodyPr/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бессемянных сортов в России и мире применяют традиционные и современные методы селекции, комбинируя их для более эффективного и быстрого результата;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настоящему </a:t>
            </a:r>
            <a:r>
              <a:rPr 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моменту исследователями выявлен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функциональный ген бессемянности и предложен маркер для его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бессемянных сортов в различных агроэкологических условиях – важная задача для виноградарства;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бессемянных сортов развито по всему миру;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стране, а также в научном центре СКФНЦСВВ, активно ведутся исследования в сфере сортоизучения бессемянных сортов как традиционными, так и современными методами.</a:t>
            </a:r>
          </a:p>
        </p:txBody>
      </p:sp>
    </p:spTree>
    <p:extLst>
      <p:ext uri="{BB962C8B-B14F-4D97-AF65-F5344CB8AC3E}">
        <p14:creationId xmlns:p14="http://schemas.microsoft.com/office/powerpoint/2010/main" val="16675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220598"/>
            <a:ext cx="10515600" cy="76141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04A08764-83D5-4BE2-BBB7-9EDDBD36C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2087" y="340053"/>
            <a:ext cx="641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F229F3-2FCF-4819-9EB5-F1DB3C70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00" y="1198243"/>
            <a:ext cx="11833604" cy="435133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Tahmaz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Vezioğlu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 Recent Developments in Seedless Grapevine Breeding // South African Journal of Enology and Viticulture. – 2019. – Vol. 40. № 2. – 3342.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Энциклопедия виноградарства: в 3-х томах./Гл. ред. А. И. Тимуш; ред. коллегия А. С.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Субботович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Кишинев: Гл. ред.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Сов. Энциклопедии, 1986. – 502 с.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Bouquet 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Danglot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Y. Inheritance of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seedlessness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grapevine (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Vitis vinifera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Vitis.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1996. Vol. 35. – P. 35-42.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Doligez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A., Bouquet 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Danglot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Lahogue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F., Riaz S., Meredith C., This P. Genetic mapping of grapevine (Vitis vinifera L.) applied to the detection of QTLs for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seedlessness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berry weight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Appl. Genet.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Vol. 105(5). – 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780-795. DOI 10.1007/s00122-002-0951-z.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 Е.Т., Макаркина М.В. Применение ДНК-маркеров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совре-менных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селекционно-генетических  исследованиях  винограда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Вавиловский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генетики и селекции.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20(4). 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528-536.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DOI10.18699/VJ16.163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Bergamini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Cardone M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Anaclerio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Perniola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Pichierri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Genghi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Alba V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Forleo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Caputo A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Montemurro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Blanco A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Antonacci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 Validation assay of p3_VvAGL11 marker in a wide range of genetic background for early selection of stenospermocarpy in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Vitis vinifera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Biotechnol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Vol. 54(3). – P. 1021-1030. - DOI 10.1007/s12033-013-9654-8.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Ocarez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N., Jiménez N.,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Núñez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Perniola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R., Marsico A.D., Cardone M.F.,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Bergamini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C., Mejía N. Unraveling the Deep Genetic Architecture for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Seedlessness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Grapevine and the Development and Validation of a New Set of Markers for VviAGL11-Based Gene-Assisted Selection // Genes (Basel). – 2020. – Vol. 30. 11(2). – 151. – DOI 10.3390/genes11020151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о винограде – виноградарство, сорта винограда, виноделие.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http://vinograd.info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 30.01.2023)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Носульчак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 Исходный материал в селекции бессемянных сортов винограда // Виноделие и виноградарство. – 2021. – № 4. – С. 18-30.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J., Wang X., Wang X.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Wang Y. Embryo rescue technique and its applications for seedless breeding in grape // Plant Cell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 Cult. – 2015. – Vol. 120. – P. 861-880. – DOI: 10.1007/s11240-014-0656-4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Лиховской, В. В. Методология совершенствования генетического разнообразия и сортимента винограда. Всероссийский национальный научно-исследовательский институт виноградарства и виноделия "МАГАРАЧ". – Симферополь : ООО "Форма", 2019. – 367 с.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Элитные сорта винограда из проектов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VitisGen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VitisGen2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https://www.vitisgen2.org/home-2/grape-selections-from-the-vitisgen-and-vitisgen2-projects/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 30.01.2023)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4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339697"/>
            <a:ext cx="10515600" cy="76141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8">
            <a:extLst>
              <a:ext uri="{FF2B5EF4-FFF2-40B4-BE49-F238E27FC236}">
                <a16:creationId xmlns:a16="http://schemas.microsoft.com/office/drawing/2014/main" xmlns="" id="{04A08764-83D5-4BE2-BBB7-9EDDBD36C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2087" y="340053"/>
            <a:ext cx="641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F229F3-2FCF-4819-9EB5-F1DB3C70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900" y="1020750"/>
            <a:ext cx="11653955" cy="435133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Temnani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A., Conesa M.R., Ruiz M., López J.A.,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Berríos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P., Pérez-Pastor A. Irrigation Protocols in Different Water Availability Scenarios for ‘Crimson Seedless’ Table Grapes under Mediterranean Semi-Arid Conditions // Water. – 2021. – Vol. 13(1). – 22. – DOI 10.3390/w13010022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Ibacache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Albornoz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F.,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Zurita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-Silva A. Yield responses in Flame seedless, Thompson seedless and Red Globe table grape cultivars are differentially modified by rootstocks under semi arid conditions // Scientia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Horticulturae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2016. – Vol. 204. – P. 25-32. – DOI 10.1016/j.scienta.2016.03.040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Souza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Leão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P.C., Nascimento J.H.B., de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D.S., de Souza E.R. Agronomic performance of seedless table grape genotypes under tropical semiarid conditions // </a:t>
            </a:r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Bragantia. – 2020. – Vol. 79 (3). – P.364-371. – DOI 10.1590/1678-4499.20200027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Казиев Р. А. Технологическая оценка бессемянных сортов винограда в условиях предгорной зоны // Садоводство и виноградарство. – 2008. – № 2. – С. 21-22.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Полухина Е.В. Интродукция бессемянных сортов винограда для возделывания в почвенно-климатических условиях Астраханской области // Сборник материалов международной научно-практической конференции «Итоги и перспективы развития агропромышленного комплекса». – 2020. – С. 8-12.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Наумова Л.Г.,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Ганич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Увологическая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столовых и бессемянных сортов винограда на коллекции в 2021 году // Русский виноград. – 2022. – Т. 20. – С. 51-58.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Козина Т.Д., Ильницкая Е.Т. , Макаркина М.В. Перспективы использования ДНК-маркеров в селекции винограда // Русский виноград. – 2021. – Т. 16. – С. 18-26. – DOI 10.32904/2712-8245-2021-16-18-26.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Лукьянова А.А., Ахмедова Ю.А., Коваленко А.Г. Конкурентоспособные кишмишные сорта винограда Анапской ампелографической коллекции // Плодоводство и виноградарство Юга России. – 2019. – № 58 (4). – С. 21-34.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 Е.Т. , Пята Е.Г., Котляр В.К., Макаркина М.В.,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Курденкова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Е.К. Проявление категории бессемянности у сортов винограда // Плодоводство и виноградарство Юга России. – 2022. – № 78(6). – С. 208-218. –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 10.30679/2219-5335-2022-6-78-208-218.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 Е.Т., Макаркина М.В. ДНК-маркерная идентификация локусов устойчивости к милдью и оидиуму в генотипах бессемянных и столовых сортов винограда // Русский виноград. – 2022. – Т. 20. – С. 6-10. –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 10.32904/2712-8245-2022-20-6-10.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Ильницкая Е.Т., Пята Е.Г., Макаркина М.В., Марморштейн А.А., Козина Т.Д. Фенотипическое и генетическое изучение бессемянности у сортов винограда // Садоводство и виноградарство. – 2020. – № 1. – С. 5-9. 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DOI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10.31676/0235-2591-2020-1-5-8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47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76A1FA5-34B2-61A8-A170-9BE287140D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" t="7016" r="-1124" b="7615"/>
          <a:stretch/>
        </p:blipFill>
        <p:spPr>
          <a:xfrm rot="5400000">
            <a:off x="6559226" y="1392862"/>
            <a:ext cx="6725512" cy="42047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70325E2-1702-4124-208C-718C311F9C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" r="1844" b="9341"/>
          <a:stretch/>
        </p:blipFill>
        <p:spPr>
          <a:xfrm rot="5400000">
            <a:off x="-875055" y="1185396"/>
            <a:ext cx="6591471" cy="45060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23FA51-D296-0376-1EB1-4ECCCFC202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4" b="16041"/>
          <a:stretch/>
        </p:blipFill>
        <p:spPr>
          <a:xfrm rot="5400000">
            <a:off x="2933686" y="1637588"/>
            <a:ext cx="6624638" cy="3551209"/>
          </a:xfrm>
          <a:prstGeom prst="rect">
            <a:avLst/>
          </a:prstGeom>
        </p:spPr>
      </p:pic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991985" y="2699610"/>
            <a:ext cx="10515600" cy="1427163"/>
          </a:xfrm>
          <a:solidFill>
            <a:schemeClr val="accent6">
              <a:lumMod val="40000"/>
              <a:lumOff val="60000"/>
              <a:alpha val="79000"/>
            </a:schemeClr>
          </a:solidFill>
        </p:spPr>
        <p:txBody>
          <a:bodyPr/>
          <a:lstStyle/>
          <a:p>
            <a:pPr algn="ctr" eaLnBrk="1" hangingPunct="1"/>
            <a:r>
              <a:rPr lang="ru-RU" sz="5400" b="1" dirty="0">
                <a:latin typeface="Sylfaen" panose="010A0502050306030303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Бессемянный виноград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(Тимуш, 1986)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15"/>
            <a:ext cx="10515600" cy="178637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Бессемянные сорта винограда – особая группа сортов винограда, в ягодах которых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менее многочисленна, чем семенные сорта, среди бессемянных сортов выделяют: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кишмиши, относящиеся к восточной эколого-географической группе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orientalis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subconvar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antasiatica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культурного винограда – облигатная форма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стеноспермокарпии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коринки, относящиеся к эколого-географической группе бассейна Черного моря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pontica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– облигатная форма партенокарпии.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94332" y="216061"/>
              <a:ext cx="2718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023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FB3E5D-F3FF-4501-8EAF-6C32FAAC8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216038"/>
            <a:ext cx="10515600" cy="981537"/>
          </a:xfrm>
        </p:spPr>
        <p:txBody>
          <a:bodyPr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Наследование бессемянности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5AAA82-B531-A7D1-A2E0-78F2ED6C0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05" y="1197575"/>
            <a:ext cx="10515600" cy="17863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проявление бессемянности винограда отвечает ген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Doligez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2002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Bouquet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Danglot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предложили гипотезу относительно наследования бессемянности, контролируемой главным доминантным локусом и тремя независимыми второстепенными локусами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Bouquet,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Danglot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Локус-ингибитор развития крупных семян расположен на хромосоме 18 с доминирующим эффектом бессемянности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Doligez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2002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Одно время для определения бессемянных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стеноспермокрапических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сортов в селекции были разработаны четыре диагностических молекулярных маркера: два SCAR-маркера: SCC8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SCF27; и два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микросателлитных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ген-специфических маркера: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VMC6F11, VMC7F2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Bergamini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Mejía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коллегами предложили локус VvAGL11 как основной функциональный ген, контролирующий отсутствие семян в виноградной лозе. В качестве наиболее полезного маркера для селекционных программ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бессемянность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предложен STS-маркер p3-VvAGL11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Mejía et al., 2011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Последующая апробация данного маркера привела к созданию более точного –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5U_VviAGL11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(0.814) и созданию двух методик –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qPCR-HRM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высокопроизводительного анализа и Tetra-ARMS-PCR для простых прогностических анализов 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Ocarez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2020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457035" y="216061"/>
              <a:ext cx="593938" cy="522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 4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92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58158" y="216061"/>
              <a:ext cx="30801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8CF0EA3-D620-9332-FA71-862EF13295CB}"/>
              </a:ext>
            </a:extLst>
          </p:cNvPr>
          <p:cNvSpPr txBox="1">
            <a:spLocks/>
          </p:cNvSpPr>
          <p:nvPr/>
        </p:nvSpPr>
        <p:spPr bwMode="auto">
          <a:xfrm>
            <a:off x="982120" y="366567"/>
            <a:ext cx="10515600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селекции бессемянных сортов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2019)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835152" y="1466251"/>
            <a:ext cx="10515600" cy="49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Клоновая селекция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4984" y="5897478"/>
            <a:ext cx="4479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Альброз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https://vinograd.info/sorta/bessemyannye/alborz.html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577" y="5897478"/>
            <a:ext cx="4847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Флейм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https://vinograd.info/sorta/bessemyannye/fleim-sidlis.html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920" y="2297479"/>
            <a:ext cx="5449240" cy="360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53" y="2297479"/>
            <a:ext cx="4828125" cy="3600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701" y="1024641"/>
            <a:ext cx="3470493" cy="475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13" y="985311"/>
            <a:ext cx="3545618" cy="475198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95582" y="5871301"/>
            <a:ext cx="5695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белый овальный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https://vinograd.info/sorta/bessemyannye/kishmish-belyi-ovalnyi.html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94944" y="5868209"/>
            <a:ext cx="50385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белый круглый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https://vinograd.info/sorta/arhiv/kishmish-belyi-kryglyi.html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11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42281" y="216061"/>
              <a:ext cx="3949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8CF0EA3-D620-9332-FA71-862EF13295CB}"/>
              </a:ext>
            </a:extLst>
          </p:cNvPr>
          <p:cNvSpPr txBox="1">
            <a:spLocks/>
          </p:cNvSpPr>
          <p:nvPr/>
        </p:nvSpPr>
        <p:spPr bwMode="auto">
          <a:xfrm>
            <a:off x="982120" y="366567"/>
            <a:ext cx="10515600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селекции бессемянных сортов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2019)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893763" y="1261707"/>
            <a:ext cx="10515600" cy="49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Классическое скрещивание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6" y="1792585"/>
            <a:ext cx="3449120" cy="4511396"/>
          </a:xfrm>
          <a:prstGeom prst="rect">
            <a:avLst/>
          </a:prstGeom>
        </p:spPr>
      </p:pic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632704" y="1952643"/>
            <a:ext cx="570280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белый овальный, 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Томпсон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основная родительская форма, используемая в селекции бессемянного винограда. Является родителем 55,1 % бессемянных сортов.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97,6 % бессемянных сортов произошли от пяти сортов народной селекции: Кишмиш Белый Овальный, Кишмиш Черный, Кишмиш Розовый, Кишмиш Мраморный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Носульчак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2021).</a:t>
            </a:r>
          </a:p>
        </p:txBody>
      </p:sp>
    </p:spTree>
    <p:extLst>
      <p:ext uri="{BB962C8B-B14F-4D97-AF65-F5344CB8AC3E}">
        <p14:creationId xmlns:p14="http://schemas.microsoft.com/office/powerpoint/2010/main" val="14159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38719" y="221813"/>
              <a:ext cx="2799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885700" y="506986"/>
            <a:ext cx="10515600" cy="49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Классическое скрещивание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5BC0543A-CD63-9B0B-C95C-B518D468C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212" y="5394638"/>
            <a:ext cx="3709263" cy="823912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лучистый</a:t>
            </a:r>
          </a:p>
          <a:p>
            <a:pPr algn="ctr">
              <a:spcBef>
                <a:spcPts val="0"/>
              </a:spcBef>
            </a:pP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(Кардинал х Кишмиш розовый)</a:t>
            </a:r>
          </a:p>
          <a:p>
            <a:pPr algn="ctr">
              <a:spcBef>
                <a:spcPts val="0"/>
              </a:spcBef>
            </a:pP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["</a:t>
            </a:r>
            <a:r>
              <a:rPr lang="ru-RU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Виерул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Молдова]</a:t>
            </a:r>
            <a:endParaRPr lang="en-U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 https://vinograd.info/sorta/bessemyannye/</a:t>
            </a:r>
            <a:b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kishmish-lychistyi.html</a:t>
            </a: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17">
            <a:extLst>
              <a:ext uri="{FF2B5EF4-FFF2-40B4-BE49-F238E27FC236}">
                <a16:creationId xmlns:a16="http://schemas.microsoft.com/office/drawing/2014/main" xmlns="" id="{F33C28AB-8FBE-9274-B06F-F9C2F3BBD1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92" y="1383052"/>
            <a:ext cx="2592464" cy="3684587"/>
          </a:xfrm>
        </p:spPr>
      </p:pic>
      <p:pic>
        <p:nvPicPr>
          <p:cNvPr id="1026" name="Picture 2" descr="Сорт винограда Перлетт">
            <a:extLst>
              <a:ext uri="{FF2B5EF4-FFF2-40B4-BE49-F238E27FC236}">
                <a16:creationId xmlns:a16="http://schemas.microsoft.com/office/drawing/2014/main" xmlns="" id="{B25DA838-E1B1-79E8-A5EE-623A7C6A9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54" y="3037200"/>
            <a:ext cx="238125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Текст 12">
            <a:extLst>
              <a:ext uri="{FF2B5EF4-FFF2-40B4-BE49-F238E27FC236}">
                <a16:creationId xmlns:a16="http://schemas.microsoft.com/office/drawing/2014/main" xmlns="" id="{07648715-C1C4-569F-EDB9-28E0EAD63F2A}"/>
              </a:ext>
            </a:extLst>
          </p:cNvPr>
          <p:cNvSpPr txBox="1">
            <a:spLocks/>
          </p:cNvSpPr>
          <p:nvPr/>
        </p:nvSpPr>
        <p:spPr bwMode="auto">
          <a:xfrm>
            <a:off x="4145247" y="1868200"/>
            <a:ext cx="37092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Перлетт</a:t>
            </a: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(Королева виноградников 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ru-RU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Султанина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Калифорния, США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ctr">
              <a:spcBef>
                <a:spcPts val="0"/>
              </a:spcBef>
            </a:pP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https://vinograd.info/sorta/bessemyannye/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perlett.html</a:t>
            </a: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Текст 12">
            <a:extLst>
              <a:ext uri="{FF2B5EF4-FFF2-40B4-BE49-F238E27FC236}">
                <a16:creationId xmlns:a16="http://schemas.microsoft.com/office/drawing/2014/main" xmlns="" id="{CEE5A0DB-8E1D-3A76-1CCB-D7EF066D21F8}"/>
              </a:ext>
            </a:extLst>
          </p:cNvPr>
          <p:cNvSpPr txBox="1">
            <a:spLocks/>
          </p:cNvSpPr>
          <p:nvPr/>
        </p:nvSpPr>
        <p:spPr bwMode="auto">
          <a:xfrm>
            <a:off x="8156673" y="5581304"/>
            <a:ext cx="370926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Согдиана</a:t>
            </a:r>
          </a:p>
          <a:p>
            <a:pPr algn="ctr">
              <a:spcBef>
                <a:spcPts val="0"/>
              </a:spcBef>
            </a:pP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(Победа х</a:t>
            </a:r>
            <a:r>
              <a:rPr lang="en-US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Кишмиш черный)</a:t>
            </a:r>
          </a:p>
          <a:p>
            <a:pPr algn="ctr">
              <a:spcBef>
                <a:spcPts val="0"/>
              </a:spcBef>
            </a:pP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Самаркандский филиале </a:t>
            </a:r>
            <a:r>
              <a:rPr lang="ru-RU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НИИСВиВ</a:t>
            </a:r>
            <a:r>
              <a:rPr lang="ru-RU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им. P.P. Шредера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https://vinograd.info/sorta/arhiv/</a:t>
            </a:r>
            <a: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kishmish-sogdiana.html</a:t>
            </a:r>
            <a:endParaRPr lang="ru-RU" sz="1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6FC7779A-B303-E8EF-3F09-27146DD47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94" y="1472746"/>
            <a:ext cx="28575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46784" y="216061"/>
              <a:ext cx="2718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8CF0EA3-D620-9332-FA71-862EF13295CB}"/>
              </a:ext>
            </a:extLst>
          </p:cNvPr>
          <p:cNvSpPr txBox="1">
            <a:spLocks/>
          </p:cNvSpPr>
          <p:nvPr/>
        </p:nvSpPr>
        <p:spPr bwMode="auto">
          <a:xfrm>
            <a:off x="982120" y="366567"/>
            <a:ext cx="10515600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селекции бессемянных сортов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et al., 2015;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2019)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893763" y="1321541"/>
            <a:ext cx="10515600" cy="92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vitro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embryo rescue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542800" y="1671468"/>
            <a:ext cx="3922042" cy="418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бессемянных сорта скрещиваются между собой. В лабораторных условиях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зрелых ягод материнского сорта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извлекаются рудименты. 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Рудименты проращиваются методом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более 40 лет в селекции винограда (с 1982 г.).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эффективный и экономичный, увеличивает долю бессемянного потомства.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Материнский сорт –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стеноспермокарпический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448" y="2057632"/>
            <a:ext cx="3452432" cy="31590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39489" y="5457681"/>
            <a:ext cx="42363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сидлис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https://vinograd.info/sorta/bessemyannye/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adora-sidlis.html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840" y="1785482"/>
            <a:ext cx="2825495" cy="36524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55649" y="5474730"/>
            <a:ext cx="42363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Миднайт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Бьюти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URL: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https://vinograd.info/sorta/bessemyannye/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shugrasertin.html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80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" y="123825"/>
            <a:ext cx="11881104" cy="66246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" name="Picture 1" descr="\\Machneva\мачнева для сети\лист 2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900" y="173972"/>
            <a:ext cx="685800" cy="683364"/>
          </a:xfrm>
          <a:prstGeom prst="rect">
            <a:avLst/>
          </a:prstGeom>
          <a:noFill/>
        </p:spPr>
      </p:pic>
      <p:grpSp>
        <p:nvGrpSpPr>
          <p:cNvPr id="8" name="Группа 6"/>
          <p:cNvGrpSpPr>
            <a:grpSpLocks/>
          </p:cNvGrpSpPr>
          <p:nvPr/>
        </p:nvGrpSpPr>
        <p:grpSpPr bwMode="auto">
          <a:xfrm>
            <a:off x="11224586" y="287338"/>
            <a:ext cx="641350" cy="628650"/>
            <a:chOff x="11409528" y="163773"/>
            <a:chExt cx="641445" cy="627797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1409528" y="163773"/>
              <a:ext cx="641445" cy="627797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TextBox 8"/>
            <p:cNvSpPr txBox="1">
              <a:spLocks noChangeArrowheads="1"/>
            </p:cNvSpPr>
            <p:nvPr/>
          </p:nvSpPr>
          <p:spPr bwMode="auto">
            <a:xfrm>
              <a:off x="11546784" y="237304"/>
              <a:ext cx="2718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9</a:t>
              </a:r>
              <a:endParaRPr lang="ru-RU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8CF0EA3-D620-9332-FA71-862EF13295CB}"/>
              </a:ext>
            </a:extLst>
          </p:cNvPr>
          <p:cNvSpPr txBox="1">
            <a:spLocks/>
          </p:cNvSpPr>
          <p:nvPr/>
        </p:nvSpPr>
        <p:spPr bwMode="auto">
          <a:xfrm>
            <a:off x="982120" y="366567"/>
            <a:ext cx="10515600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селекции бессемянных сортов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Akkurt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2019)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xmlns="" id="{FD797FBB-98D9-D01E-B98F-C94562C1ED6A}"/>
              </a:ext>
            </a:extLst>
          </p:cNvPr>
          <p:cNvSpPr txBox="1">
            <a:spLocks/>
          </p:cNvSpPr>
          <p:nvPr/>
        </p:nvSpPr>
        <p:spPr bwMode="auto">
          <a:xfrm>
            <a:off x="893763" y="1321541"/>
            <a:ext cx="10515600" cy="49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Получение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полиплоидов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382524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Триплоидный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 обычно получают путем гибридизации тетраплоидного и диплоидного винограда, и их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бессемянность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результатом несбалансированных наборов хромосом. Однако традиционное разведение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триплоидного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винограда затруднено из-за низкой успешности скрещивания тетраплоидного и диплоидного винограда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11434" y="5885968"/>
            <a:ext cx="22047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Крымский бисер</a:t>
            </a:r>
          </a:p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(Лиховской, 2019)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126" y="1809858"/>
            <a:ext cx="3820692" cy="408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7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4635</TotalTime>
  <Words>2185</Words>
  <Application>Microsoft Office PowerPoint</Application>
  <PresentationFormat>Широкоэкранный</PresentationFormat>
  <Paragraphs>460</Paragraphs>
  <Slides>26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Sylfaen</vt:lpstr>
      <vt:lpstr>Times New Roman</vt:lpstr>
      <vt:lpstr>Тема Office</vt:lpstr>
      <vt:lpstr>ФГБНУ «Северо-Кавказский федеральный научный центр садоводства, виноградарства, виноделия»  Оптимизация бессемянного сортимента винограда на основе традиционных и современных методов селекции и сортоизучения</vt:lpstr>
      <vt:lpstr>Презентация PowerPoint</vt:lpstr>
      <vt:lpstr>Бессемянный виноград (Тимуш, 1986)</vt:lpstr>
      <vt:lpstr>Наследование бессемянности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Сортоизучение бессемянного винограда (OIV, проект резолюции по столовому виноградарству, 2023)</vt:lpstr>
      <vt:lpstr>Сортоизучение бессемянного винограда</vt:lpstr>
      <vt:lpstr>Сортоизучение бессемянного винограда в Дагестане (Казиев, 2009)</vt:lpstr>
      <vt:lpstr>Сортоизучение бессемянного винограда  в Астраханской области (Полухина, 2021)</vt:lpstr>
      <vt:lpstr>Сортоизучение бессемянного винограда  в Ростовской области (Наумова, Ганич, 2022)</vt:lpstr>
      <vt:lpstr>Сорта с 198 п.н. в локусе VvAGL11  (Ильницкая и др., 2020)</vt:lpstr>
      <vt:lpstr>Устойчивость к милдью и оидиуму в генотипах бессемянных сортов винограда (Ильницкая, Макаркина, 2022)</vt:lpstr>
      <vt:lpstr>Категория бессемянности у сортов винограда  на Анапской ампелографической коллекции (Ильницкая и др., 2022)</vt:lpstr>
      <vt:lpstr>Категория бессемянности у сортов винограда  на Анапской ампелографической коллекции (Ильницкая и др., 2022)</vt:lpstr>
      <vt:lpstr>Результаты ДНК-паспортизации изучаемых  генотипов винограда  (Петров, отчет КНФ, 2022)</vt:lpstr>
      <vt:lpstr>База данных генофонда высоко адаптивных, зонально ориентированных бессемянных сортов (Петров и др., Отчет НИР 2022)</vt:lpstr>
      <vt:lpstr>Сортоизучение бессемянных сортов в Центральной агроэкологической зоне Краснодарского края </vt:lpstr>
      <vt:lpstr>Заключение</vt:lpstr>
      <vt:lpstr>Список литературы</vt:lpstr>
      <vt:lpstr>Список литературы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ХОЗЯЙСТВЕННО-БИОЛОГИЧЕСКАЯ ОЦЕНКА  СОРТИМЕНТА МАНДАРИНА (Citrus reticulata Blan. var. unshiu Tan.) В РЕСПУБЛИКЕ АБХАЗИЯ</dc:title>
  <dc:creator>DNS</dc:creator>
  <cp:lastModifiedBy>Windows User</cp:lastModifiedBy>
  <cp:revision>240</cp:revision>
  <dcterms:created xsi:type="dcterms:W3CDTF">2016-08-16T08:00:26Z</dcterms:created>
  <dcterms:modified xsi:type="dcterms:W3CDTF">2023-02-07T12:42:10Z</dcterms:modified>
</cp:coreProperties>
</file>