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</p:sldMasterIdLst>
  <p:notesMasterIdLst>
    <p:notesMasterId r:id="rId15"/>
  </p:notesMasterIdLst>
  <p:sldIdLst>
    <p:sldId id="256" r:id="rId4"/>
    <p:sldId id="288" r:id="rId5"/>
    <p:sldId id="287" r:id="rId6"/>
    <p:sldId id="289" r:id="rId7"/>
    <p:sldId id="290" r:id="rId8"/>
    <p:sldId id="296" r:id="rId9"/>
    <p:sldId id="309" r:id="rId10"/>
    <p:sldId id="301" r:id="rId11"/>
    <p:sldId id="302" r:id="rId12"/>
    <p:sldId id="303" r:id="rId13"/>
    <p:sldId id="30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5C3B2-1591-40C7-A8D6-24EC17B59830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5E35E-6B19-4A55-8186-76DF85F9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49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0C2FB4-E3E8-484B-B435-9099D20C3D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17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8889D-A2A1-40B0-AAF7-AF2D59032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2C8ECC-1E0A-41C8-A713-C415952A5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8B628B-BBE7-4D2A-9D79-35A6314ED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88BE5E-D2D9-4BA6-88C6-1723A2979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753ACE-6282-4F82-8D57-7AEEBEE6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CD2E71-AED0-41ED-87FA-DF6FF3234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8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5CA45-47AE-4907-89B4-38FFE102A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38FA6F-F344-4CD5-89A5-31A0E7E49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6D7BC-67E6-4FF7-8311-995D91C0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8456F-2A6F-4FA4-8128-1CAC4483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7E5B75-DDF7-4643-97A6-1F8BBCB4F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0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C3DFE0-2C4E-4C0E-88CB-951BF8AEC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D683D1-737C-48C8-8DB5-6370F3568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A4CD0-2A2C-4D22-94EA-C758FA9B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EE5960-1B55-44E6-B41E-4CA765ED9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5B3583-43E2-4FE9-A876-BBD70E99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61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48805" y="1625923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21323" y="1625923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591944" y="1628800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64463" y="1628800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9346567" y="1625923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48805" y="3462127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721323" y="3462127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591944" y="3465004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464463" y="3465004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9346567" y="3462127"/>
            <a:ext cx="1548607" cy="1548607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4" name="Rectangle 1"/>
          <p:cNvSpPr>
            <a:spLocks noGrp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279BF-AE20-4C62-8726-7B0E43FD87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501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3495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00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3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07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0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C7730-0446-45D7-90CC-627874CC3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DA213-DA5E-4C11-B699-6DA3AA7D2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E2D458-4C13-41F2-B2A8-B8DDFBC0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94F82E-D9A7-47E2-9A60-BDDA7A399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AC8A45-2A53-4E43-8BFD-1A3A7CEB5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6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38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55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83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62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0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C376AC-900D-4297-AFA8-44150F2B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331400-2EC8-46A4-B9A2-F1ED7F6AC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58EB31-F3FC-4A6E-A0B5-1D5C47817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CAD6C6-BB17-4946-A2A4-31700E6C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C4B1A1-4ED8-4CC4-8B7E-E50CFDD1D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94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36C59-6F00-47FA-8702-5E47B02A7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22C91E-E255-40D0-B972-9327C051A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AAD07D-B606-4418-8F53-A88516C51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D3452C-EE7F-4E58-8610-6418155B0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2A9D1B-5AD9-4A8E-8778-325B76455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5450FD-16FF-437B-AF3B-B047D84A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88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3A5F6-5CE6-4AB6-9464-BC3BA4D5E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6A18CE-ADA8-4B96-BED6-2ECBF4273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5038B1-B1B0-479C-8450-470B1C061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4A3E0D3-295C-43D5-B246-CC789E79A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4808CF-25F5-424F-97E8-6E1A0D762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27CC14-5462-4599-92DD-CE4727CB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AAD542-0632-45A7-A208-9C99BCFC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7EC350-D7B7-4853-88B5-83B02D58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18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2337B-C9AD-4B11-98C5-5BDFD7226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E65C8BC-ADF7-4A4C-B948-7080F2FC4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086D314-D911-4B3C-9D70-3BCBF687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DEFEC3-340F-470B-882B-9A0F6068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170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22922-3E7A-4CD9-A30E-33E77E397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B141AA-EDB7-4EDE-A4DF-932BFE059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AC7C6A-944F-47BB-80BE-3419CD0C0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0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B9946-114F-45DE-9FBB-837993B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E8CAC-9D73-4CD0-9399-8B4E446A5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719C5A-979B-4D7F-AD36-E048819F7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AB496B-056C-43D5-9E5D-EC8F0A4B0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FABC40-3320-4C4E-B25E-3295EC8D2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ED44A2-D0A4-4EDD-92D1-DB929BA6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85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F6D06-6512-485C-A5D2-93D393F2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9EC2938-BBA1-4178-A528-931E8C4D63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4CF801-6A0C-40D3-9F67-44BD43CA7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781FCC-D6C8-4140-9292-5F5CD656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DCCD38-5ACC-463D-AA10-A1651C56A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A44D7D-FAC3-4020-876E-9BBB3D28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2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DDB22-2BCE-4C9A-9AB2-6EBEB7F31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0C33F1-F9EB-417F-B42C-4A9F1FF96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1EB6B9-492D-4ABB-973A-0DEA99556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8145F-A572-4517-8759-A9884D3322EE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FE964-3E19-4002-9ECA-0BFF586C8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3079BD-041C-4D3E-B0E0-8B6215C2E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BFB59-7F22-4181-B150-031BB1E05E98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5C9BA0-B5F2-4DE9-843F-285FD5719D6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800"/>
          </a:p>
        </p:txBody>
      </p:sp>
      <p:sp>
        <p:nvSpPr>
          <p:cNvPr id="7" name="Rectangle 6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576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613" y="1465729"/>
            <a:ext cx="10493188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685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842B9D-A330-43A9-80CF-D40D970CF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393" y="0"/>
            <a:ext cx="4172607" cy="252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78707-9B06-41F0-8D55-EDFE47F19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719" y="2096476"/>
            <a:ext cx="6806562" cy="1332524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+mn-lt"/>
              </a:rPr>
              <a:t>МОЛЕКУЛЯРНАЯ ГЕНЕТИКА</a:t>
            </a:r>
            <a:r>
              <a:rPr lang="ru-RU" dirty="0"/>
              <a:t/>
            </a:r>
            <a:br>
              <a:rPr lang="ru-RU" dirty="0"/>
            </a:br>
            <a:r>
              <a:rPr lang="ru-RU" sz="4000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4000" dirty="0">
                <a:solidFill>
                  <a:srgbClr val="C00000"/>
                </a:solidFill>
              </a:rPr>
              <a:t>–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8E907-D093-496A-9978-A03522109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8568" y="6555636"/>
            <a:ext cx="9213432" cy="1655762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  <a:cs typeface="Times New Roman" panose="02020603050405020304" pitchFamily="18" charset="0"/>
              </a:rPr>
              <a:t>Докладчик: Козина Т.Д., </a:t>
            </a:r>
            <a:r>
              <a:rPr lang="ru-RU" sz="1600" dirty="0" err="1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  <a:cs typeface="Times New Roman" panose="02020603050405020304" pitchFamily="18" charset="0"/>
              </a:rPr>
              <a:t>м.н.с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  <a:cs typeface="Times New Roman" panose="02020603050405020304" pitchFamily="18" charset="0"/>
              </a:rPr>
              <a:t>. лаборатории </a:t>
            </a:r>
            <a:r>
              <a:rPr lang="ru-RU" sz="1600" dirty="0" err="1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  <a:cs typeface="Times New Roman" panose="02020603050405020304" pitchFamily="18" charset="0"/>
              </a:rPr>
              <a:t>сортоизучения</a:t>
            </a:r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  <a:cs typeface="Times New Roman" panose="02020603050405020304" pitchFamily="18" charset="0"/>
              </a:rPr>
              <a:t> и селекции винограда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9C55FC-5CC8-4DD1-A01C-94BA8F6968B1}"/>
              </a:ext>
            </a:extLst>
          </p:cNvPr>
          <p:cNvSpPr/>
          <p:nvPr/>
        </p:nvSpPr>
        <p:spPr>
          <a:xfrm>
            <a:off x="2214055" y="3226840"/>
            <a:ext cx="78885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ea typeface="+mj-ea"/>
                <a:cs typeface="+mj-cs"/>
              </a:rPr>
              <a:t>НАУЧНО-ПРАКТИЧЕСКИЕ АСПЕКТЫ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618D984-5BCE-4CA2-9FA8-CD701CC29B4F}"/>
              </a:ext>
            </a:extLst>
          </p:cNvPr>
          <p:cNvSpPr/>
          <p:nvPr/>
        </p:nvSpPr>
        <p:spPr>
          <a:xfrm>
            <a:off x="1578977" y="4040490"/>
            <a:ext cx="10102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В СЕЛЕКЦИИ И СОРТОИЗУЧЕНИИ ВИНОГРАДА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0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156364" y="4176814"/>
            <a:ext cx="3728852" cy="3687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9057" y="65860"/>
            <a:ext cx="12013035" cy="8021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01336" y="133317"/>
            <a:ext cx="11881607" cy="73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ПРИМЕНЕНИЯ МОЛЕКУЛЯРНО-ГЕНЕТИЧЕСКИХ МЕТОДОВ В СЕЛЕКЦИИ И СОРТОИЗУЧЕНИЯ  ВИНОГРАДА В СКФНЦСВВ</a:t>
            </a:r>
            <a:endParaRPr lang="ru-RU" sz="2000" b="1" dirty="0">
              <a:solidFill>
                <a:schemeClr val="bg1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76CBBD-3C08-421F-8E13-C3FC1686B905}"/>
              </a:ext>
            </a:extLst>
          </p:cNvPr>
          <p:cNvSpPr txBox="1"/>
          <p:nvPr/>
        </p:nvSpPr>
        <p:spPr>
          <a:xfrm>
            <a:off x="109057" y="935462"/>
            <a:ext cx="118816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генофонда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винограда при помощи ДНК-маркеров, сцепленных с генами устойчивости к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милдью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Rpv3, Rpv10, Rpv12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оидиуму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Ren1, Ren3, Ren9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гена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бессемянности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</a:rPr>
              <a:t>VviAGL11</a:t>
            </a:r>
            <a:r>
              <a:rPr lang="en-US" sz="2000" dirty="0" smtClean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</a:rPr>
              <a:t>)</a:t>
            </a:r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ea typeface="Liberation Sans"/>
              </a:rPr>
              <a:t>;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 селекции центра и уточнение их родословных, идентификация сортов Анапской ампелографической коллекции;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базы данных: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данных ДНК-маркерного анализа генов устойчивости к милдью в сортах винограда»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Свидетельство о регистрации базы данных RU 2019620547, 09.04.2019.,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Подана заявка на регистрацию базы данных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Морфологическая характеристика урожая и данные ДНК-маркерного анализа бессемянных сортов винограда Анапской ампелографической коллекции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2022 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9569" y="4153063"/>
            <a:ext cx="4235647" cy="36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Перспективы дальнейшей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D40156-4058-4A17-A25D-5D0BD044BDBB}"/>
              </a:ext>
            </a:extLst>
          </p:cNvPr>
          <p:cNvSpPr txBox="1"/>
          <p:nvPr/>
        </p:nvSpPr>
        <p:spPr>
          <a:xfrm>
            <a:off x="2521414" y="4569320"/>
            <a:ext cx="75251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работы по изучение генов устойчивости с расширением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списка анализируемых генов;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полученных данных в селекционном процессе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Базы данных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ДНК-паспортов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Анапской ампелографической коллекции.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221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61221" y="2659559"/>
            <a:ext cx="7093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</a:rPr>
              <a:t>СПАСИБО ЗА  ВНИМАНИЕ</a:t>
            </a:r>
            <a:r>
              <a:rPr kumimoji="0" lang="ru-RU" sz="4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!</a:t>
            </a:r>
            <a:endParaRPr kumimoji="0" lang="ru-RU" sz="4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56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85DE42-921A-4715-B16C-16F6A93CF89A}"/>
              </a:ext>
            </a:extLst>
          </p:cNvPr>
          <p:cNvSpPr/>
          <p:nvPr/>
        </p:nvSpPr>
        <p:spPr>
          <a:xfrm>
            <a:off x="3880338" y="279707"/>
            <a:ext cx="4229720" cy="644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39279B-226D-446F-9F19-7D18CE261451}"/>
              </a:ext>
            </a:extLst>
          </p:cNvPr>
          <p:cNvSpPr txBox="1"/>
          <p:nvPr/>
        </p:nvSpPr>
        <p:spPr>
          <a:xfrm>
            <a:off x="3670555" y="267006"/>
            <a:ext cx="4591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СЕКВЕНИРОВАНИЕ ГЕНОМА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ВИНОГРАДА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A04A7B0-C7EC-48D9-81E7-B476154412B7}"/>
              </a:ext>
            </a:extLst>
          </p:cNvPr>
          <p:cNvSpPr/>
          <p:nvPr/>
        </p:nvSpPr>
        <p:spPr>
          <a:xfrm>
            <a:off x="286432" y="164476"/>
            <a:ext cx="3039515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 г.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секвенирован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геном винограда (сорт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нуар)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FF01E98-EDB9-49BA-9AE7-4DD670331507}"/>
              </a:ext>
            </a:extLst>
          </p:cNvPr>
          <p:cNvSpPr/>
          <p:nvPr/>
        </p:nvSpPr>
        <p:spPr>
          <a:xfrm>
            <a:off x="8616142" y="195349"/>
            <a:ext cx="3523170" cy="25853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несколько лет были выпущены другие последовательности генома нескольких культурных сортов: «Каберне Совиньон» (2016), 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Карменер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(2019),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Шардоне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(2017),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Мальбек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(2021),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Неббиоло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(2022) и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Зинфандель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(2019).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9DC88F7-2CD3-4FD4-B914-885339841AB5}"/>
              </a:ext>
            </a:extLst>
          </p:cNvPr>
          <p:cNvSpPr/>
          <p:nvPr/>
        </p:nvSpPr>
        <p:spPr>
          <a:xfrm>
            <a:off x="1519096" y="2277679"/>
            <a:ext cx="3554345" cy="644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ACE1E-82D3-48F2-8E15-DD4815B0F656}"/>
              </a:ext>
            </a:extLst>
          </p:cNvPr>
          <p:cNvSpPr txBox="1"/>
          <p:nvPr/>
        </p:nvSpPr>
        <p:spPr>
          <a:xfrm>
            <a:off x="1951009" y="2251131"/>
            <a:ext cx="3039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Идентификация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QTL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генов ценных признаков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43E2E7-ED02-4784-9CAE-8313FD1C225F}"/>
              </a:ext>
            </a:extLst>
          </p:cNvPr>
          <p:cNvSpPr txBox="1"/>
          <p:nvPr/>
        </p:nvSpPr>
        <p:spPr>
          <a:xfrm>
            <a:off x="906233" y="3402452"/>
            <a:ext cx="4839428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к патогенам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Agrobacterium sp.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Daktulosphaira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vitifoliae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Xylella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fastidiosa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Plasmopara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viticola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Erysiphe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necator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Guignardia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bidwellii</a:t>
            </a:r>
            <a:r>
              <a:rPr kumimoji="0" lang="ru-RU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т.д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.);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качества продукции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(структура мякоти ягод;  Размер ягод; Пол цветка виноградного растения; Цвет кожицы ягод;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Бессемяность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8E411C-2641-4F8F-8DFA-EDC38E9618B9}"/>
              </a:ext>
            </a:extLst>
          </p:cNvPr>
          <p:cNvSpPr txBox="1"/>
          <p:nvPr/>
        </p:nvSpPr>
        <p:spPr>
          <a:xfrm>
            <a:off x="289028" y="6217255"/>
            <a:ext cx="6460931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Разработка ДНК-маркеров для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MAS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селекции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B9064B-E972-42A9-AC43-4FD6BCB9C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798" y="1063643"/>
            <a:ext cx="249529" cy="1970951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7637C7C-C376-4E95-8BE0-44F80BC6C6E6}"/>
              </a:ext>
            </a:extLst>
          </p:cNvPr>
          <p:cNvSpPr/>
          <p:nvPr/>
        </p:nvSpPr>
        <p:spPr>
          <a:xfrm>
            <a:off x="7930615" y="4481958"/>
            <a:ext cx="3034308" cy="4091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Геномная селекция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A07C2FE-62C9-42E0-8601-A22263195E3D}"/>
              </a:ext>
            </a:extLst>
          </p:cNvPr>
          <p:cNvSpPr/>
          <p:nvPr/>
        </p:nvSpPr>
        <p:spPr>
          <a:xfrm>
            <a:off x="6573972" y="3082890"/>
            <a:ext cx="2801389" cy="6444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геномов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F05E625-FD7B-429C-9362-88AFA6AB7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282" y="1060623"/>
            <a:ext cx="249529" cy="1245289"/>
          </a:xfrm>
          <a:prstGeom prst="rect">
            <a:avLst/>
          </a:prstGeom>
        </p:spPr>
      </p:pic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DC60F3D4-7FB3-4186-8B3C-8C3B84A35331}"/>
              </a:ext>
            </a:extLst>
          </p:cNvPr>
          <p:cNvSpPr/>
          <p:nvPr/>
        </p:nvSpPr>
        <p:spPr>
          <a:xfrm>
            <a:off x="3072126" y="2993041"/>
            <a:ext cx="447368" cy="3693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86166170-281F-4AC2-AFA6-B3DEC1F08882}"/>
              </a:ext>
            </a:extLst>
          </p:cNvPr>
          <p:cNvSpPr/>
          <p:nvPr/>
        </p:nvSpPr>
        <p:spPr>
          <a:xfrm>
            <a:off x="3072126" y="5796507"/>
            <a:ext cx="447368" cy="3693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C623AC09-3ED2-43C6-94D3-CECE8D101859}"/>
              </a:ext>
            </a:extLst>
          </p:cNvPr>
          <p:cNvSpPr/>
          <p:nvPr/>
        </p:nvSpPr>
        <p:spPr>
          <a:xfrm rot="5400000">
            <a:off x="3375476" y="355175"/>
            <a:ext cx="447368" cy="3693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74B00F63-6731-4945-9EBE-EC8AE3F570C8}"/>
              </a:ext>
            </a:extLst>
          </p:cNvPr>
          <p:cNvSpPr/>
          <p:nvPr/>
        </p:nvSpPr>
        <p:spPr>
          <a:xfrm rot="16200000">
            <a:off x="8167552" y="346163"/>
            <a:ext cx="447368" cy="3693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89CA8841-814B-4914-933A-C7494F23AA8C}"/>
              </a:ext>
            </a:extLst>
          </p:cNvPr>
          <p:cNvSpPr/>
          <p:nvPr/>
        </p:nvSpPr>
        <p:spPr>
          <a:xfrm>
            <a:off x="8210863" y="3917728"/>
            <a:ext cx="447368" cy="3693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2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823944"/>
              </p:ext>
            </p:extLst>
          </p:nvPr>
        </p:nvGraphicFramePr>
        <p:xfrm>
          <a:off x="420414" y="574303"/>
          <a:ext cx="11225048" cy="6110424"/>
        </p:xfrm>
        <a:graphic>
          <a:graphicData uri="http://schemas.openxmlformats.org/drawingml/2006/table">
            <a:tbl>
              <a:tblPr firstRow="1" firstCol="1" bandRow="1"/>
              <a:tblGrid>
                <a:gridCol w="5749158">
                  <a:extLst>
                    <a:ext uri="{9D8B030D-6E8A-4147-A177-3AD203B41FA5}">
                      <a16:colId xmlns:a16="http://schemas.microsoft.com/office/drawing/2014/main" val="1492005333"/>
                    </a:ext>
                  </a:extLst>
                </a:gridCol>
                <a:gridCol w="1849821">
                  <a:extLst>
                    <a:ext uri="{9D8B030D-6E8A-4147-A177-3AD203B41FA5}">
                      <a16:colId xmlns:a16="http://schemas.microsoft.com/office/drawing/2014/main" val="3377461436"/>
                    </a:ext>
                  </a:extLst>
                </a:gridCol>
                <a:gridCol w="1671145">
                  <a:extLst>
                    <a:ext uri="{9D8B030D-6E8A-4147-A177-3AD203B41FA5}">
                      <a16:colId xmlns:a16="http://schemas.microsoft.com/office/drawing/2014/main" val="3104730681"/>
                    </a:ext>
                  </a:extLst>
                </a:gridCol>
                <a:gridCol w="1954924">
                  <a:extLst>
                    <a:ext uri="{9D8B030D-6E8A-4147-A177-3AD203B41FA5}">
                      <a16:colId xmlns:a16="http://schemas.microsoft.com/office/drawing/2014/main" val="3163994503"/>
                    </a:ext>
                  </a:extLst>
                </a:gridCol>
              </a:tblGrid>
              <a:tr h="270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Признак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Ген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Хромосома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Ссылка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128409"/>
                  </a:ext>
                </a:extLst>
              </a:tr>
              <a:tr h="398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Устойчивость к</a:t>
                      </a:r>
                      <a:r>
                        <a:rPr lang="en-US" sz="180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Agrobacterium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i="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(бактериальный рак)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Rcg1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Kuczmog et al., 2012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499030"/>
                  </a:ext>
                </a:extLst>
              </a:tr>
              <a:tr h="366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Устойчивость к </a:t>
                      </a:r>
                      <a:r>
                        <a:rPr lang="en-US" sz="180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Guignardia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bidwellii</a:t>
                      </a:r>
                      <a:r>
                        <a:rPr lang="en-US" sz="1800" i="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(черная гниль)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Rgb1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Rgb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14,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Rex et al., 2014 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561784"/>
                  </a:ext>
                </a:extLst>
              </a:tr>
              <a:tr h="1006731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Устойчивость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Daktulosphaira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vitifoliae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филлоксера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Rdv1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Rdv2 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Rdv3,Rdv4,Rdv5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Rdv6,Rdv7,Rdv8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14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5 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Zhang et al., 2009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Smith et al. (2018)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Clark et al. (2018)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Rubio et al. (2020)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593611"/>
                  </a:ext>
                </a:extLst>
              </a:tr>
              <a:tr h="4028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Устойчивость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en-US" sz="180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Erysiphe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Uncinula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necator</a:t>
                      </a: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(оидиум)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Ren1</a:t>
                      </a:r>
                      <a:endParaRPr lang="ru-RU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Ren1.2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Ren2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Ren3</a:t>
                      </a:r>
                      <a:endParaRPr lang="ru-RU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Ren4</a:t>
                      </a:r>
                      <a:endParaRPr lang="ru-RU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Ren6</a:t>
                      </a:r>
                      <a:r>
                        <a:rPr lang="en-US" sz="1700" i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700" i="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Ren7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Ren8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Ren9</a:t>
                      </a:r>
                      <a:endParaRPr lang="ru-RU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Ren10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Ren11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Run1</a:t>
                      </a:r>
                      <a:endParaRPr lang="ru-RU" sz="17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Run2.1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Run2.2</a:t>
                      </a: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700" baseline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18,18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Hoffmann et al., 2008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Possamai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(2021)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Dalbo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2001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Welter et al., 2007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Riaz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Blanc et al., 2012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Pap et al. (2016)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Zyprian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(2016)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Zendler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(2017)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Teh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(2017)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Karn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(2021)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Barker et al., 2005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Riaz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2011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62" marR="439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311963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D2666B2-E5AC-445A-BE9F-644C2A9CF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417" y="115525"/>
            <a:ext cx="5929149" cy="3220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Идентифицированные гены устойчивости</a:t>
            </a:r>
          </a:p>
        </p:txBody>
      </p:sp>
    </p:spTree>
    <p:extLst>
      <p:ext uri="{BB962C8B-B14F-4D97-AF65-F5344CB8AC3E}">
        <p14:creationId xmlns:p14="http://schemas.microsoft.com/office/powerpoint/2010/main" val="19017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596697"/>
              </p:ext>
            </p:extLst>
          </p:nvPr>
        </p:nvGraphicFramePr>
        <p:xfrm>
          <a:off x="609600" y="637781"/>
          <a:ext cx="11046371" cy="5869953"/>
        </p:xfrm>
        <a:graphic>
          <a:graphicData uri="http://schemas.openxmlformats.org/drawingml/2006/table">
            <a:tbl>
              <a:tblPr firstRow="1" firstCol="1" bandRow="1"/>
              <a:tblGrid>
                <a:gridCol w="3174124">
                  <a:extLst>
                    <a:ext uri="{9D8B030D-6E8A-4147-A177-3AD203B41FA5}">
                      <a16:colId xmlns:a16="http://schemas.microsoft.com/office/drawing/2014/main" val="3597782421"/>
                    </a:ext>
                  </a:extLst>
                </a:gridCol>
                <a:gridCol w="3245611">
                  <a:extLst>
                    <a:ext uri="{9D8B030D-6E8A-4147-A177-3AD203B41FA5}">
                      <a16:colId xmlns:a16="http://schemas.microsoft.com/office/drawing/2014/main" val="2177217894"/>
                    </a:ext>
                  </a:extLst>
                </a:gridCol>
                <a:gridCol w="1442683">
                  <a:extLst>
                    <a:ext uri="{9D8B030D-6E8A-4147-A177-3AD203B41FA5}">
                      <a16:colId xmlns:a16="http://schemas.microsoft.com/office/drawing/2014/main" val="2016319397"/>
                    </a:ext>
                  </a:extLst>
                </a:gridCol>
                <a:gridCol w="3183953">
                  <a:extLst>
                    <a:ext uri="{9D8B030D-6E8A-4147-A177-3AD203B41FA5}">
                      <a16:colId xmlns:a16="http://schemas.microsoft.com/office/drawing/2014/main" val="943326319"/>
                    </a:ext>
                  </a:extLst>
                </a:gridCol>
              </a:tblGrid>
              <a:tr h="285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Признак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Ген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Хромосома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Ссылка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30697"/>
                  </a:ext>
                </a:extLst>
              </a:tr>
              <a:tr h="5584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Устойчивость к </a:t>
                      </a:r>
                      <a:r>
                        <a:rPr lang="en-US" sz="1800" b="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Plasmopara</a:t>
                      </a:r>
                      <a:r>
                        <a:rPr lang="en-US" sz="1800" b="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vitikola</a:t>
                      </a: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(милдью) 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700" b="1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700" b="1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700" b="1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ru-RU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700" b="1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Rpv13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Rpv17, Rpv18, Rpv19</a:t>
                      </a:r>
                      <a:r>
                        <a:rPr lang="en-US" sz="1700" i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Rpv20, Rpv21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Rpv22, Rpv23, </a:t>
                      </a: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24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Rpv25, </a:t>
                      </a:r>
                      <a:r>
                        <a:rPr lang="en-US" sz="17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26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Rpv27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Rpv28 </a:t>
                      </a:r>
                      <a:endParaRPr lang="ru-RU" sz="1700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Rpv29, Rpv30, Rpv31</a:t>
                      </a:r>
                      <a:endParaRPr lang="ru-RU" sz="1700" b="1" i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9,12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8,11,14,6,7,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2,15,18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15,15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i="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14,3,16</a:t>
                      </a:r>
                      <a:endParaRPr lang="ru-RU" sz="1700" i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Merdinoglu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2003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Wiedemann-Merdinogluet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al., 2006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Welter et al., 2007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Welter et al., 2009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Marguerit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at al., 2009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Bellin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2009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Blasi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2011                  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Moreira et al., 2011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Schwander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2012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Fischer et al.,2004;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Venuti et al., 2013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Moreira et al., 2011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Divilov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(2018)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Fu et al. (2020)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Lin et al. (2019)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Sapkota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(2019)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Bhattarai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(2020)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Sargolzaei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 (2020)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10" marR="397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277368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D2666B2-E5AC-445A-BE9F-644C2A9CF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418" y="115525"/>
            <a:ext cx="5918638" cy="3220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Идентифицированные гены устойчивости</a:t>
            </a:r>
          </a:p>
        </p:txBody>
      </p:sp>
    </p:spTree>
    <p:extLst>
      <p:ext uri="{BB962C8B-B14F-4D97-AF65-F5344CB8AC3E}">
        <p14:creationId xmlns:p14="http://schemas.microsoft.com/office/powerpoint/2010/main" val="174714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952487"/>
              </p:ext>
            </p:extLst>
          </p:nvPr>
        </p:nvGraphicFramePr>
        <p:xfrm>
          <a:off x="705711" y="1127336"/>
          <a:ext cx="10515600" cy="4427388"/>
        </p:xfrm>
        <a:graphic>
          <a:graphicData uri="http://schemas.openxmlformats.org/drawingml/2006/table">
            <a:tbl>
              <a:tblPr firstRow="1" firstCol="1" bandRow="1"/>
              <a:tblGrid>
                <a:gridCol w="4879428">
                  <a:extLst>
                    <a:ext uri="{9D8B030D-6E8A-4147-A177-3AD203B41FA5}">
                      <a16:colId xmlns:a16="http://schemas.microsoft.com/office/drawing/2014/main" val="1110920658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val="3285086134"/>
                    </a:ext>
                  </a:extLst>
                </a:gridCol>
                <a:gridCol w="1680163">
                  <a:extLst>
                    <a:ext uri="{9D8B030D-6E8A-4147-A177-3AD203B41FA5}">
                      <a16:colId xmlns:a16="http://schemas.microsoft.com/office/drawing/2014/main" val="4222493329"/>
                    </a:ext>
                  </a:extLst>
                </a:gridCol>
                <a:gridCol w="2547623">
                  <a:extLst>
                    <a:ext uri="{9D8B030D-6E8A-4147-A177-3AD203B41FA5}">
                      <a16:colId xmlns:a16="http://schemas.microsoft.com/office/drawing/2014/main" val="736285455"/>
                    </a:ext>
                  </a:extLst>
                </a:gridCol>
              </a:tblGrid>
              <a:tr h="565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Признак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Ген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Хромосома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Ссылка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684758"/>
                  </a:ext>
                </a:extLst>
              </a:tr>
              <a:tr h="583837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Бессемянность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Sdi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Doligez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2002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266376"/>
                  </a:ext>
                </a:extLst>
              </a:tr>
              <a:tr h="570015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Пол цветка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Sex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Dalbó et al., 2000 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159160"/>
                  </a:ext>
                </a:extLst>
              </a:tr>
              <a:tr h="558141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Структура мякоти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Flb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Fernandez et al., 2006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634857"/>
                  </a:ext>
                </a:extLst>
              </a:tr>
              <a:tr h="687499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Цвет кожуры ягоды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BeCo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Doligez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 (2002)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869278"/>
                  </a:ext>
                </a:extLst>
              </a:tr>
              <a:tr h="687499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Размер ягоды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 size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Doligez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et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 (2002)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73843"/>
                  </a:ext>
                </a:extLst>
              </a:tr>
              <a:tr h="702157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монотерпенов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терпеноидов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i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DXS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Battilana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al., 2009, Duchene et al., 2009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18" marR="654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12425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2666B2-E5AC-445A-BE9F-644C2A9CFECF}"/>
              </a:ext>
            </a:extLst>
          </p:cNvPr>
          <p:cNvSpPr txBox="1">
            <a:spLocks/>
          </p:cNvSpPr>
          <p:nvPr/>
        </p:nvSpPr>
        <p:spPr>
          <a:xfrm>
            <a:off x="2987720" y="110299"/>
            <a:ext cx="5918638" cy="5465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Идентифицированные показатели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23332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215916" y="263069"/>
            <a:ext cx="4814887" cy="1549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5" r="13915"/>
          <a:stretch>
            <a:fillRect/>
          </a:stretch>
        </p:blipFill>
        <p:spPr>
          <a:xfrm>
            <a:off x="276225" y="279400"/>
            <a:ext cx="3036888" cy="6311900"/>
          </a:xfrm>
        </p:spPr>
      </p:pic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19254" y="279400"/>
            <a:ext cx="5208210" cy="1590634"/>
          </a:xfrm>
        </p:spPr>
        <p:txBody>
          <a:bodyPr anchor="t">
            <a:normAutofit/>
          </a:bodyPr>
          <a:lstStyle/>
          <a:p>
            <a:pPr algn="ctr">
              <a:defRPr/>
            </a:pP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AS. </a:t>
            </a:r>
            <a:br>
              <a:rPr lang="en-US" alt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Пирамидирование</a:t>
            </a: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генов</a:t>
            </a:r>
            <a:endParaRPr lang="x-none" altLang="x-none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3"/>
          <p:cNvSpPr txBox="1">
            <a:spLocks/>
          </p:cNvSpPr>
          <p:nvPr/>
        </p:nvSpPr>
        <p:spPr bwMode="auto">
          <a:xfrm>
            <a:off x="7940633" y="2804301"/>
            <a:ext cx="4251367" cy="189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>
              <a:defRPr/>
            </a:pPr>
            <a:r>
              <a:rPr lang="ru-RU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сорта винограда </a:t>
            </a:r>
          </a:p>
          <a:p>
            <a:pPr>
              <a:defRPr/>
            </a:pPr>
            <a:r>
              <a:rPr lang="ru-RU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высокоустойчивого к милдью </a:t>
            </a:r>
          </a:p>
          <a:p>
            <a:pPr>
              <a:defRPr/>
            </a:pPr>
            <a:r>
              <a:rPr lang="ru-RU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оидиуму (</a:t>
            </a:r>
            <a:r>
              <a:rPr lang="ru-RU" alt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Германия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Julius </a:t>
            </a:r>
            <a:r>
              <a:rPr lang="en-US" alt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Kühn-Institut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Institute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Grapevine Breeding</a:t>
            </a:r>
            <a:r>
              <a:rPr lang="ru-RU" altLang="x-non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r="13837"/>
          <a:stretch>
            <a:fillRect/>
          </a:stretch>
        </p:blipFill>
        <p:spPr>
          <a:xfrm>
            <a:off x="3827463" y="279400"/>
            <a:ext cx="3035300" cy="6311900"/>
          </a:xfrm>
        </p:spPr>
      </p:pic>
      <p:sp>
        <p:nvSpPr>
          <p:cNvPr id="12" name="Rectangle 4"/>
          <p:cNvSpPr>
            <a:spLocks/>
          </p:cNvSpPr>
          <p:nvPr/>
        </p:nvSpPr>
        <p:spPr bwMode="auto">
          <a:xfrm>
            <a:off x="950026" y="6270171"/>
            <a:ext cx="1797574" cy="3211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algn="ctr" eaLnBrk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ru-RU" sz="1800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Regent</a:t>
            </a:r>
            <a:endParaRPr lang="ru-RU" altLang="ru-RU" sz="1800" baseline="0" dirty="0">
              <a:solidFill>
                <a:schemeClr val="tx1"/>
              </a:solidFill>
              <a:latin typeface="Times New Roman" panose="02020603050405020304" pitchFamily="18" charset="0"/>
              <a:ea typeface="Helvetica Light" charset="0"/>
              <a:cs typeface="Times New Roman" panose="02020603050405020304" pitchFamily="18" charset="0"/>
              <a:sym typeface="Helvetica Light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340898" y="2976782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chemeClr val="accent1"/>
                </a:solidFill>
              </a:rPr>
              <a:t>Х</a:t>
            </a:r>
          </a:p>
        </p:txBody>
      </p:sp>
      <p:sp>
        <p:nvSpPr>
          <p:cNvPr id="13" name="Rectangle 4"/>
          <p:cNvSpPr>
            <a:spLocks/>
          </p:cNvSpPr>
          <p:nvPr/>
        </p:nvSpPr>
        <p:spPr bwMode="auto">
          <a:xfrm>
            <a:off x="4462221" y="6270171"/>
            <a:ext cx="1765784" cy="3211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ru-RU" altLang="ru-RU" sz="1800" baseline="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VRH3082-1-42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7053943" y="3206338"/>
            <a:ext cx="510639" cy="355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4"/>
          <p:cNvSpPr>
            <a:spLocks/>
          </p:cNvSpPr>
          <p:nvPr/>
        </p:nvSpPr>
        <p:spPr bwMode="auto">
          <a:xfrm>
            <a:off x="4462221" y="279400"/>
            <a:ext cx="1797574" cy="3211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algn="ctr" eaLnBrk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ru-RU" sz="1400" i="1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Run1</a:t>
            </a:r>
            <a:r>
              <a:rPr lang="en-US" altLang="ru-RU" sz="1400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 + </a:t>
            </a:r>
            <a:r>
              <a:rPr lang="en-US" altLang="ru-RU" sz="1400" i="1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Rpv1</a:t>
            </a:r>
            <a:endParaRPr lang="ru-RU" altLang="ru-RU" sz="1400" i="1" baseline="0" dirty="0">
              <a:solidFill>
                <a:schemeClr val="tx1"/>
              </a:solidFill>
              <a:latin typeface="Times New Roman" panose="02020603050405020304" pitchFamily="18" charset="0"/>
              <a:ea typeface="Helvetica Light" charset="0"/>
              <a:cs typeface="Times New Roman" panose="02020603050405020304" pitchFamily="18" charset="0"/>
              <a:sym typeface="Helvetica Light" charset="0"/>
            </a:endParaRPr>
          </a:p>
        </p:txBody>
      </p:sp>
      <p:sp>
        <p:nvSpPr>
          <p:cNvPr id="17" name="Rectangle 4"/>
          <p:cNvSpPr>
            <a:spLocks/>
          </p:cNvSpPr>
          <p:nvPr/>
        </p:nvSpPr>
        <p:spPr bwMode="auto">
          <a:xfrm>
            <a:off x="950026" y="279400"/>
            <a:ext cx="1797574" cy="3211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lnSpc>
                <a:spcPct val="70000"/>
              </a:lnSpc>
              <a:spcBef>
                <a:spcPts val="5200"/>
              </a:spcBef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lnSpc>
                <a:spcPct val="70000"/>
              </a:lnSpc>
              <a:spcBef>
                <a:spcPts val="5200"/>
              </a:spcBef>
              <a:spcAft>
                <a:spcPct val="0"/>
              </a:spcAft>
              <a:buSzPct val="75000"/>
              <a:buChar char="•"/>
              <a:defRPr sz="2800" baseline="43000">
                <a:solidFill>
                  <a:srgbClr val="818A93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algn="ctr" eaLnBrk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ru-RU" sz="1400" i="1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Ren3</a:t>
            </a:r>
            <a:r>
              <a:rPr lang="en-US" altLang="ru-RU" sz="1400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 + </a:t>
            </a:r>
            <a:r>
              <a:rPr lang="en-US" altLang="ru-RU" sz="1400" i="1" baseline="0" dirty="0">
                <a:solidFill>
                  <a:schemeClr val="tx1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Helvetica Light" charset="0"/>
              </a:rPr>
              <a:t>Ren9 + Rpv3</a:t>
            </a:r>
            <a:endParaRPr lang="ru-RU" altLang="ru-RU" sz="1400" i="1" baseline="0" dirty="0">
              <a:solidFill>
                <a:schemeClr val="tx1"/>
              </a:solidFill>
              <a:latin typeface="Times New Roman" panose="02020603050405020304" pitchFamily="18" charset="0"/>
              <a:ea typeface="Helvetica Light" charset="0"/>
              <a:cs typeface="Times New Roman" panose="02020603050405020304" pitchFamily="18" charset="0"/>
              <a:sym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697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7316" y="2822528"/>
            <a:ext cx="4083358" cy="9746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r="9756"/>
          <a:stretch>
            <a:fillRect/>
          </a:stretch>
        </p:blipFill>
        <p:spPr>
          <a:xfrm>
            <a:off x="8908464" y="0"/>
            <a:ext cx="3309850" cy="3309842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1" r="15311"/>
          <a:stretch>
            <a:fillRect/>
          </a:stretch>
        </p:blipFill>
        <p:spPr>
          <a:xfrm>
            <a:off x="0" y="0"/>
            <a:ext cx="3314701" cy="33147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7" r="15847"/>
          <a:stretch>
            <a:fillRect/>
          </a:stretch>
        </p:blipFill>
        <p:spPr>
          <a:xfrm>
            <a:off x="8905876" y="3644084"/>
            <a:ext cx="3286124" cy="3286125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r="8445"/>
          <a:stretch>
            <a:fillRect/>
          </a:stretch>
        </p:blipFill>
        <p:spPr>
          <a:xfrm>
            <a:off x="-13325" y="3558540"/>
            <a:ext cx="3299484" cy="3299460"/>
          </a:xfrm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683850" y="206975"/>
            <a:ext cx="4782207" cy="19629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INRA-RESDUR</a:t>
            </a: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ПРОГРАММА СЕЛЕКЦИИ ФРАНЦУЗСКОЙ ВИНОГРАДНОЙ ЛОЗЫ </a:t>
            </a:r>
            <a:endParaRPr lang="ru-RU" sz="2000" b="1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 Box 3"/>
          <p:cNvSpPr txBox="1">
            <a:spLocks noGrp="1"/>
          </p:cNvSpPr>
          <p:nvPr>
            <p:ph type="title" idx="4294967295"/>
          </p:nvPr>
        </p:nvSpPr>
        <p:spPr bwMode="auto">
          <a:xfrm>
            <a:off x="4219076" y="2327973"/>
            <a:ext cx="3779838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Сорта INRA-ResDur1, зарегистрированные в январе </a:t>
            </a:r>
          </a:p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года.</a:t>
            </a:r>
          </a:p>
        </p:txBody>
      </p:sp>
    </p:spTree>
    <p:extLst>
      <p:ext uri="{BB962C8B-B14F-4D97-AF65-F5344CB8AC3E}">
        <p14:creationId xmlns:p14="http://schemas.microsoft.com/office/powerpoint/2010/main" val="313457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A824E4-74AA-4295-BC78-1AFE4A132058}"/>
              </a:ext>
            </a:extLst>
          </p:cNvPr>
          <p:cNvSpPr/>
          <p:nvPr/>
        </p:nvSpPr>
        <p:spPr>
          <a:xfrm flipV="1">
            <a:off x="6541976" y="3874397"/>
            <a:ext cx="4788000" cy="25382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940" y="3907608"/>
            <a:ext cx="1163928" cy="920626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>
            <a:off x="3714923" y="117985"/>
            <a:ext cx="5237016" cy="10182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E7CE8066-2C50-4BDD-97C8-BBE761066BBC}"/>
              </a:ext>
            </a:extLst>
          </p:cNvPr>
          <p:cNvSpPr/>
          <p:nvPr/>
        </p:nvSpPr>
        <p:spPr>
          <a:xfrm rot="3600000" flipV="1">
            <a:off x="5737802" y="2391407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E191D03-53A3-45E7-A6BF-D36C2FEAB066}"/>
              </a:ext>
            </a:extLst>
          </p:cNvPr>
          <p:cNvSpPr/>
          <p:nvPr/>
        </p:nvSpPr>
        <p:spPr>
          <a:xfrm>
            <a:off x="866899" y="3896520"/>
            <a:ext cx="5246064" cy="251615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институте сельскохозяйственных исследований INIA в Чили активно реализуется программа селекции бессемянных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сортов. 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получаемых популяциях по данным ДНК анализа маркером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_VvAGL11 проводится выбраковка сеянцев, урожай которых потенциально будет иметь развитые семена в ягоде. </a:t>
            </a:r>
            <a:endParaRPr lang="ko-KR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1E682433-501A-4A36-960D-23DE6CBB5DEA}"/>
              </a:ext>
            </a:extLst>
          </p:cNvPr>
          <p:cNvSpPr/>
          <p:nvPr/>
        </p:nvSpPr>
        <p:spPr>
          <a:xfrm>
            <a:off x="748145" y="1482247"/>
            <a:ext cx="5364818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980189F1-9A3F-4534-B530-010EBFA915E4}"/>
              </a:ext>
            </a:extLst>
          </p:cNvPr>
          <p:cNvSpPr/>
          <p:nvPr/>
        </p:nvSpPr>
        <p:spPr>
          <a:xfrm>
            <a:off x="6541976" y="1461079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1">
            <a:extLst>
              <a:ext uri="{FF2B5EF4-FFF2-40B4-BE49-F238E27FC236}">
                <a16:creationId xmlns:a16="http://schemas.microsoft.com/office/drawing/2014/main" id="{38CFCCB6-C0F9-40BE-977C-9D64DC865AD7}"/>
              </a:ext>
            </a:extLst>
          </p:cNvPr>
          <p:cNvGrpSpPr/>
          <p:nvPr/>
        </p:nvGrpSpPr>
        <p:grpSpPr>
          <a:xfrm>
            <a:off x="1124003" y="1492098"/>
            <a:ext cx="4787999" cy="2016126"/>
            <a:chOff x="456629" y="1634626"/>
            <a:chExt cx="3388243" cy="201612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08BA12-D464-4C61-ABC7-57D532F4081E}"/>
                </a:ext>
              </a:extLst>
            </p:cNvPr>
            <p:cNvSpPr txBox="1"/>
            <p:nvPr/>
          </p:nvSpPr>
          <p:spPr>
            <a:xfrm>
              <a:off x="862720" y="1634626"/>
              <a:ext cx="22223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2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ИТАЛИЯ</a:t>
              </a:r>
              <a:endParaRPr lang="ko-KR" altLang="en-US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496498-7BF6-4253-8BAE-39F8D958A6F7}"/>
                </a:ext>
              </a:extLst>
            </p:cNvPr>
            <p:cNvSpPr txBox="1"/>
            <p:nvPr/>
          </p:nvSpPr>
          <p:spPr>
            <a:xfrm>
              <a:off x="456629" y="2019536"/>
              <a:ext cx="338824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Ведётся </a:t>
              </a:r>
              <a:r>
                <a:rPr lang="ru-RU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пирамидирование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Rpv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Rpv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Rpv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10,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Rpv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12, </a:t>
              </a:r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Rpv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14,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Run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Run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и </a:t>
              </a:r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</a:t>
              </a:r>
              <a:r>
                <a: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 разных комбинациях в Исследовательском центре Эдмунда Маха </a:t>
              </a:r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BA5BE778-DAF3-41BA-A899-626E4E5AC443}"/>
              </a:ext>
            </a:extLst>
          </p:cNvPr>
          <p:cNvGrpSpPr/>
          <p:nvPr/>
        </p:nvGrpSpPr>
        <p:grpSpPr>
          <a:xfrm>
            <a:off x="6613920" y="1492098"/>
            <a:ext cx="4544632" cy="2015612"/>
            <a:chOff x="6068239" y="1202413"/>
            <a:chExt cx="2537137" cy="20156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879CD8-6B65-4EF0-AD4C-0CA7493E2C97}"/>
                </a:ext>
              </a:extLst>
            </p:cNvPr>
            <p:cNvSpPr txBox="1"/>
            <p:nvPr/>
          </p:nvSpPr>
          <p:spPr>
            <a:xfrm>
              <a:off x="6209121" y="1202413"/>
              <a:ext cx="22223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2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ШВЕЙЦАРИЯ</a:t>
              </a:r>
              <a:endParaRPr lang="ko-KR" altLang="en-US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253C42-FEF6-4A86-A9D6-B5A4B069CBA7}"/>
                </a:ext>
              </a:extLst>
            </p:cNvPr>
            <p:cNvSpPr txBox="1"/>
            <p:nvPr/>
          </p:nvSpPr>
          <p:spPr>
            <a:xfrm>
              <a:off x="6068239" y="1444463"/>
              <a:ext cx="2537137" cy="1773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49580" algn="just">
                <a:lnSpc>
                  <a:spcPct val="115000"/>
                </a:lnSpc>
                <a:spcAft>
                  <a:spcPts val="0"/>
                </a:spcAft>
              </a:pPr>
              <a:r>
                <a:rPr lang="ru-RU" sz="1900" dirty="0" err="1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Agroscope</a:t>
              </a:r>
              <a:r>
                <a:rPr lang="ru-RU" sz="19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начал селекцию на устойчивость в 1996 году. Первым достижением стала регистрация в Швейцарии сортов </a:t>
              </a:r>
              <a:r>
                <a:rPr lang="ru-RU" sz="1900" dirty="0" err="1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Divico</a:t>
              </a:r>
              <a:r>
                <a:rPr lang="ru-RU" sz="19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и </a:t>
              </a:r>
              <a:r>
                <a:rPr lang="ru-RU" sz="1900" dirty="0" err="1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Divona</a:t>
              </a:r>
              <a:r>
                <a:rPr lang="ru-RU" sz="19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, соответственно, в 2013 и 2018 годах. </a:t>
              </a:r>
              <a:endParaRPr lang="ko-KR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C714FB7A-6339-4EDC-996D-380199567A4B}"/>
              </a:ext>
            </a:extLst>
          </p:cNvPr>
          <p:cNvGrpSpPr/>
          <p:nvPr/>
        </p:nvGrpSpPr>
        <p:grpSpPr>
          <a:xfrm>
            <a:off x="7551610" y="3815404"/>
            <a:ext cx="3622454" cy="2297545"/>
            <a:chOff x="6162478" y="3880099"/>
            <a:chExt cx="2802366" cy="19667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0B053C-3696-4AFA-B3B5-BD2EF37AFFAF}"/>
                </a:ext>
              </a:extLst>
            </p:cNvPr>
            <p:cNvSpPr txBox="1"/>
            <p:nvPr/>
          </p:nvSpPr>
          <p:spPr>
            <a:xfrm>
              <a:off x="6162478" y="3880099"/>
              <a:ext cx="2222356" cy="342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ko-KR" sz="2000" b="1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США</a:t>
              </a:r>
              <a:endParaRPr lang="ko-KR" altLang="en-US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341E23-06D4-4841-B719-6585B01F0AD7}"/>
                </a:ext>
              </a:extLst>
            </p:cNvPr>
            <p:cNvSpPr txBox="1"/>
            <p:nvPr/>
          </p:nvSpPr>
          <p:spPr>
            <a:xfrm>
              <a:off x="6306541" y="4215592"/>
              <a:ext cx="265830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Проводят создание сортов с объединёнными генами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Run1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Rpv1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,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Run1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Rpv1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Ren2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,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Run1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Rpv1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Ren3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,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Run1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Ren2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+ </a:t>
              </a:r>
              <a:r>
                <a:rPr lang="ru-RU" sz="2000" i="1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Rpv1</a:t>
              </a:r>
              <a:r>
                <a:rPr lang="ru-RU" sz="2000" dirty="0">
                  <a:highlight>
                    <a:srgbClr val="FFFFFF"/>
                  </a:highlight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ight Triangle 30">
            <a:extLst>
              <a:ext uri="{FF2B5EF4-FFF2-40B4-BE49-F238E27FC236}">
                <a16:creationId xmlns:a16="http://schemas.microsoft.com/office/drawing/2014/main" id="{F0BE880E-A1B2-441A-B69E-48CC871BCB90}"/>
              </a:ext>
            </a:extLst>
          </p:cNvPr>
          <p:cNvSpPr/>
          <p:nvPr/>
        </p:nvSpPr>
        <p:spPr>
          <a:xfrm rot="5400000">
            <a:off x="581988" y="1332530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31">
            <a:extLst>
              <a:ext uri="{FF2B5EF4-FFF2-40B4-BE49-F238E27FC236}">
                <a16:creationId xmlns:a16="http://schemas.microsoft.com/office/drawing/2014/main" id="{76427FF4-F2E1-480A-9AF0-9115C3ADAC7A}"/>
              </a:ext>
            </a:extLst>
          </p:cNvPr>
          <p:cNvSpPr/>
          <p:nvPr/>
        </p:nvSpPr>
        <p:spPr>
          <a:xfrm rot="16200000">
            <a:off x="10518920" y="5557267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32">
            <a:extLst>
              <a:ext uri="{FF2B5EF4-FFF2-40B4-BE49-F238E27FC236}">
                <a16:creationId xmlns:a16="http://schemas.microsoft.com/office/drawing/2014/main" id="{EFEF72E6-193C-46B3-9D28-EA9EB62AA287}"/>
              </a:ext>
            </a:extLst>
          </p:cNvPr>
          <p:cNvSpPr/>
          <p:nvPr/>
        </p:nvSpPr>
        <p:spPr>
          <a:xfrm rot="10800000">
            <a:off x="10538512" y="1362138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ight Triangle 33">
            <a:extLst>
              <a:ext uri="{FF2B5EF4-FFF2-40B4-BE49-F238E27FC236}">
                <a16:creationId xmlns:a16="http://schemas.microsoft.com/office/drawing/2014/main" id="{06D22737-AF20-4D5D-B682-834C1B4205BC}"/>
              </a:ext>
            </a:extLst>
          </p:cNvPr>
          <p:cNvSpPr/>
          <p:nvPr/>
        </p:nvSpPr>
        <p:spPr>
          <a:xfrm>
            <a:off x="644801" y="5557266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976" y="5069138"/>
            <a:ext cx="1206160" cy="125024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893770" y="201062"/>
            <a:ext cx="4920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СЕЛЕКЦИИ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AAB6E9-1236-4426-A864-2A53D392DA79}"/>
              </a:ext>
            </a:extLst>
          </p:cNvPr>
          <p:cNvSpPr txBox="1"/>
          <p:nvPr/>
        </p:nvSpPr>
        <p:spPr>
          <a:xfrm>
            <a:off x="4419477" y="584538"/>
            <a:ext cx="3827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ДНК-маркеров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E9F2F7-FE01-4750-B440-D066D0DEA7F0}"/>
              </a:ext>
            </a:extLst>
          </p:cNvPr>
          <p:cNvSpPr txBox="1"/>
          <p:nvPr/>
        </p:nvSpPr>
        <p:spPr>
          <a:xfrm>
            <a:off x="1777147" y="3815404"/>
            <a:ext cx="3140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ЧИЛИ</a:t>
            </a:r>
            <a:endParaRPr lang="ko-KR" altLang="en-US" sz="2000" b="1" u="sng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3" r="19143"/>
          <a:stretch>
            <a:fillRect/>
          </a:stretch>
        </p:blipFill>
        <p:spPr>
          <a:xfrm>
            <a:off x="1" y="0"/>
            <a:ext cx="6092070" cy="6858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922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284189" y="22599"/>
            <a:ext cx="5723906" cy="748475"/>
          </a:xfrm>
        </p:spPr>
        <p:txBody>
          <a:bodyPr anchor="t">
            <a:normAutofit fontScale="90000"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Паспортизация и идентификация сортов винограда</a:t>
            </a:r>
            <a:endParaRPr lang="x-none" altLang="x-non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 Box 5"/>
          <p:cNvSpPr txBox="1">
            <a:spLocks/>
          </p:cNvSpPr>
          <p:nvPr/>
        </p:nvSpPr>
        <p:spPr bwMode="auto">
          <a:xfrm>
            <a:off x="6284188" y="4638239"/>
            <a:ext cx="5831941" cy="2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25400" tIns="25400" rIns="25400" bIns="25400">
            <a:spAutoFit/>
          </a:bodyPr>
          <a:lstStyle/>
          <a:p>
            <a:pPr indent="450000" algn="just">
              <a:defRPr/>
            </a:pP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В 2020 году в Италии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178 сортов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винограда, от широко культивируемых до почти исчезнувших, были проанализированы по 10 </a:t>
            </a:r>
            <a:r>
              <a:rPr lang="ru-RU" dirty="0" err="1">
                <a:latin typeface="Times New Roman" panose="02020603050405020304" pitchFamily="18" charset="0"/>
                <a:ea typeface="Arial" panose="020B0604020202020204" pitchFamily="34" charset="0"/>
              </a:rPr>
              <a:t>микросателлитным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 маркерам. Полученные данные показали, что в регионе встречаются сорта, которые культивируются в других районах Италии и в других странах, но под иными, местными наименованиями. Также были выявлены и уникальные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генотипы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ru-RU" altLang="ru-RU" b="1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3F27FA-F915-4475-9A2D-B4E14EDA1301}"/>
              </a:ext>
            </a:extLst>
          </p:cNvPr>
          <p:cNvSpPr txBox="1"/>
          <p:nvPr/>
        </p:nvSpPr>
        <p:spPr>
          <a:xfrm>
            <a:off x="6252024" y="771074"/>
            <a:ext cx="5939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Использование ДНК-маркеров позволило выявить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синонимы и омонимы: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например, </a:t>
            </a:r>
            <a:r>
              <a:rPr lang="ru-RU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генотипирование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коллекции в 2010 году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из 1005 образцов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винограда позволило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выявить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синонимы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сократило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базу данных до 745 уникальных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генотипов.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 2019 году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Боснии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Герцеговине при проведении генетического анализа 35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автохтонных 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сортов были обнаружены синонимы и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омонимы.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52025" y="2950710"/>
            <a:ext cx="59399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ПЦР-анализа крымских аборигенных сортов было обнаружено, что сорта Шабаш,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Манжил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 и Шабаш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крупноягодный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идентичные ДНК-профили. Сорт Шабаш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крупноягодный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клоном сорта Шабаш, а сорт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Манжил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 – это синоним сорта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Шабаш.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FA824E4-74AA-4295-BC78-1AFE4A132058}"/>
              </a:ext>
            </a:extLst>
          </p:cNvPr>
          <p:cNvSpPr/>
          <p:nvPr/>
        </p:nvSpPr>
        <p:spPr>
          <a:xfrm rot="10800000" flipV="1">
            <a:off x="1" y="5494978"/>
            <a:ext cx="6092070" cy="13630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alt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Микросателлитные маркеры для паспортизации и идентификации сортов винограда:</a:t>
            </a:r>
          </a:p>
          <a:p>
            <a:pPr lvl="0" algn="ctr">
              <a:defRPr/>
            </a:pPr>
            <a:r>
              <a:rPr lang="ru-RU" altLang="ru-RU" dirty="0">
                <a:solidFill>
                  <a:prstClr val="black"/>
                </a:solidFill>
              </a:rPr>
              <a:t>    </a:t>
            </a:r>
            <a:r>
              <a:rPr lang="ru-RU" altLang="ru-RU" b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VVS2, VVMD5, VVMD7, VVMD27, VVMD25, VVMD28, VVMD32</a:t>
            </a:r>
            <a:r>
              <a:rPr lang="ru-RU" altLang="ru-RU" b="1" dirty="0">
                <a:solidFill>
                  <a:srgbClr val="4472C4"/>
                </a:solidFill>
              </a:rPr>
              <a:t>, </a:t>
            </a:r>
            <a:r>
              <a:rPr lang="en-US" altLang="ru-RU" b="1" dirty="0" err="1">
                <a:solidFill>
                  <a:srgbClr val="4472C4"/>
                </a:solidFill>
              </a:rPr>
              <a:t>Vr</a:t>
            </a:r>
            <a:r>
              <a:rPr lang="ru-RU" altLang="ru-RU" b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ZAG62, </a:t>
            </a:r>
            <a:r>
              <a:rPr lang="en-US" altLang="ru-RU" b="1" dirty="0" err="1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Vr</a:t>
            </a:r>
            <a:r>
              <a:rPr lang="ru-RU" altLang="ru-RU" b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ZAG79.</a:t>
            </a:r>
            <a:endParaRPr lang="ru-RU" altLang="ru-RU" b="1" dirty="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0699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</TotalTime>
  <Words>1135</Words>
  <Application>Microsoft Office PowerPoint</Application>
  <PresentationFormat>Широкоэкранный</PresentationFormat>
  <Paragraphs>222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맑은 고딕</vt:lpstr>
      <vt:lpstr>Arial</vt:lpstr>
      <vt:lpstr>Arial Narrow</vt:lpstr>
      <vt:lpstr>Bahnschrift</vt:lpstr>
      <vt:lpstr>Calibri</vt:lpstr>
      <vt:lpstr>Calibri Light</vt:lpstr>
      <vt:lpstr>Helvetica</vt:lpstr>
      <vt:lpstr>Helvetica Light</vt:lpstr>
      <vt:lpstr>Liberation Sans</vt:lpstr>
      <vt:lpstr>Open Sans</vt:lpstr>
      <vt:lpstr>Times New Roman</vt:lpstr>
      <vt:lpstr>Wingdings</vt:lpstr>
      <vt:lpstr>Тема Office</vt:lpstr>
      <vt:lpstr>Template PresentationGo</vt:lpstr>
      <vt:lpstr>Office Theme</vt:lpstr>
      <vt:lpstr>МОЛЕКУЛЯРНАЯ ГЕНЕТИКА  –</vt:lpstr>
      <vt:lpstr>Презентация PowerPoint</vt:lpstr>
      <vt:lpstr>Идентифицированные гены устойчивости</vt:lpstr>
      <vt:lpstr>Идентифицированные гены устойчивости</vt:lpstr>
      <vt:lpstr>Презентация PowerPoint</vt:lpstr>
      <vt:lpstr>МAS.  Пирамидирование генов</vt:lpstr>
      <vt:lpstr>Сорта INRA-ResDur1, зарегистрированные в январе  2018 года.</vt:lpstr>
      <vt:lpstr>Презентация PowerPoint</vt:lpstr>
      <vt:lpstr>Паспортизация и идентификация сортов винограда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Татьяна</cp:lastModifiedBy>
  <cp:revision>98</cp:revision>
  <dcterms:created xsi:type="dcterms:W3CDTF">2021-09-20T10:24:44Z</dcterms:created>
  <dcterms:modified xsi:type="dcterms:W3CDTF">2023-02-07T04:25:19Z</dcterms:modified>
</cp:coreProperties>
</file>