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6" r:id="rId1"/>
  </p:sldMasterIdLst>
  <p:notesMasterIdLst>
    <p:notesMasterId r:id="rId14"/>
  </p:notesMasterIdLst>
  <p:sldIdLst>
    <p:sldId id="256" r:id="rId2"/>
    <p:sldId id="258" r:id="rId3"/>
    <p:sldId id="261" r:id="rId4"/>
    <p:sldId id="262" r:id="rId5"/>
    <p:sldId id="265" r:id="rId6"/>
    <p:sldId id="263" r:id="rId7"/>
    <p:sldId id="266" r:id="rId8"/>
    <p:sldId id="264" r:id="rId9"/>
    <p:sldId id="269" r:id="rId10"/>
    <p:sldId id="268" r:id="rId11"/>
    <p:sldId id="270" r:id="rId12"/>
    <p:sldId id="259" r:id="rId13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0024B-BB0C-48A4-A3D7-29A63E155BC4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B7E87-211F-4395-AB27-F7175F25D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650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B7E87-211F-4395-AB27-F7175F25D18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632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B7E87-211F-4395-AB27-F7175F25D18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860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649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8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640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2460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74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6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093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483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34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5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76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83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35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796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4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99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436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99B60A-56E4-46E5-B8C2-E77F894FEF9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C86CCF3-E1AD-4E5A-AB47-141E94197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999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  <p:sldLayoutId id="2147484018" r:id="rId12"/>
    <p:sldLayoutId id="2147484019" r:id="rId13"/>
    <p:sldLayoutId id="2147484020" r:id="rId14"/>
    <p:sldLayoutId id="2147484021" r:id="rId15"/>
    <p:sldLayoutId id="2147484022" r:id="rId16"/>
    <p:sldLayoutId id="214748402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asprus.ru/blog/wp-content/gallery/aminokisloty-i-ix-primenenie-v-sadovodstve/2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udobreniya.info/wp-content/uploads/2019/01/5484884-1.jp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E98C1-B43A-429C-A769-2753009EB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9154" y="2671233"/>
            <a:ext cx="6815669" cy="1515533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00CAEF-A79B-4F2F-9E6E-A1604844E4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3289" y="2433621"/>
            <a:ext cx="8689976" cy="137159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Особенности влияния биостимуляторов на основе аминокислот на биохимические и молекулярные механизмы устойчивости растений яблони к стрессовым воздействиям</a:t>
            </a:r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83C1C76-AAB6-4247-B944-8B662C368D25}"/>
              </a:ext>
            </a:extLst>
          </p:cNvPr>
          <p:cNvSpPr/>
          <p:nvPr/>
        </p:nvSpPr>
        <p:spPr>
          <a:xfrm>
            <a:off x="3183468" y="4211021"/>
            <a:ext cx="8816622" cy="1067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ru-RU" altLang="ru-RU" b="1" dirty="0">
                <a:latin typeface="+mj-lt"/>
                <a:cs typeface="Times New Roman" panose="02020603050405020304" pitchFamily="18" charset="0"/>
              </a:rPr>
              <a:t>Докладчик: </a:t>
            </a:r>
            <a:r>
              <a:rPr lang="ru-RU" altLang="ru-RU" dirty="0">
                <a:latin typeface="+mj-lt"/>
                <a:cs typeface="Times New Roman" panose="02020603050405020304" pitchFamily="18" charset="0"/>
              </a:rPr>
              <a:t>Оплачко Е.А., мл. научный сотрудник лаб. управления воспроизводством в плодовых </a:t>
            </a:r>
            <a:r>
              <a:rPr lang="ru-RU" altLang="ru-RU" dirty="0" err="1">
                <a:latin typeface="+mj-lt"/>
                <a:cs typeface="Times New Roman" panose="02020603050405020304" pitchFamily="18" charset="0"/>
              </a:rPr>
              <a:t>агроценозах</a:t>
            </a:r>
            <a:r>
              <a:rPr lang="ru-RU" altLang="ru-RU" dirty="0">
                <a:latin typeface="+mj-lt"/>
                <a:cs typeface="Times New Roman" panose="02020603050405020304" pitchFamily="18" charset="0"/>
              </a:rPr>
              <a:t> и экосистемах.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ru-RU" altLang="ru-RU" b="1" dirty="0">
                <a:latin typeface="+mj-lt"/>
                <a:cs typeface="Times New Roman" panose="02020603050405020304" pitchFamily="18" charset="0"/>
              </a:rPr>
              <a:t>Научный руководитель: </a:t>
            </a:r>
            <a:r>
              <a:rPr lang="ru-RU" altLang="ru-RU" dirty="0">
                <a:latin typeface="+mj-lt"/>
                <a:cs typeface="Times New Roman" panose="02020603050405020304" pitchFamily="18" charset="0"/>
              </a:rPr>
              <a:t>Попова В.П., др. с.-х. наук, зав. НЦ «Агрохимии и почвоведения»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B3BDECA-491B-47A2-BCD0-3BC1DAEA73FA}"/>
              </a:ext>
            </a:extLst>
          </p:cNvPr>
          <p:cNvSpPr/>
          <p:nvPr/>
        </p:nvSpPr>
        <p:spPr>
          <a:xfrm>
            <a:off x="4842550" y="6369964"/>
            <a:ext cx="2326278" cy="39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+mj-lt"/>
                <a:ea typeface="Times New Roman" panose="02020603050405020304" pitchFamily="18" charset="0"/>
              </a:rPr>
              <a:t>Краснодар, 2023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4DA3ADB-F19A-47D7-9C89-9E862484E607}"/>
              </a:ext>
            </a:extLst>
          </p:cNvPr>
          <p:cNvSpPr/>
          <p:nvPr/>
        </p:nvSpPr>
        <p:spPr>
          <a:xfrm>
            <a:off x="271637" y="293861"/>
            <a:ext cx="11950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250440" algn="l"/>
                <a:tab pos="2700655" algn="l"/>
                <a:tab pos="3060700" algn="l"/>
                <a:tab pos="3150870" algn="l"/>
                <a:tab pos="3510915" algn="l"/>
              </a:tabLst>
            </a:pPr>
            <a:r>
              <a:rPr lang="ru-RU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Федеральное государственное бюджетное научное учреждение</a:t>
            </a:r>
            <a:endParaRPr lang="ru-RU" dirty="0">
              <a:latin typeface="+mj-lt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250440" algn="l"/>
                <a:tab pos="2700655" algn="l"/>
                <a:tab pos="3060700" algn="l"/>
                <a:tab pos="3150870" algn="l"/>
                <a:tab pos="3510915" algn="l"/>
              </a:tabLst>
            </a:pPr>
            <a:r>
              <a:rPr lang="ru-RU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«СЕВЕРО-КАВКАЗСКИЙ-ФЕДЕРАЛЬНЫЙ НАУЧНЫЙ ЦЕНТР САДОВОДСТВА, ВИНОГРАДАРСТВА, ВИНОДЕЛИЯ»</a:t>
            </a:r>
            <a:endParaRPr lang="ru-RU" sz="1600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1">
            <a:extLst>
              <a:ext uri="{FF2B5EF4-FFF2-40B4-BE49-F238E27FC236}">
                <a16:creationId xmlns:a16="http://schemas.microsoft.com/office/drawing/2014/main" id="{DF32D47B-8409-4247-BEAA-B94ADD41E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224"/>
            <a:ext cx="690563" cy="549275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79804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CFA1C7-2DF1-40AF-859B-5A962A66937F}"/>
              </a:ext>
            </a:extLst>
          </p:cNvPr>
          <p:cNvSpPr/>
          <p:nvPr/>
        </p:nvSpPr>
        <p:spPr>
          <a:xfrm>
            <a:off x="2561722" y="274637"/>
            <a:ext cx="76045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+mj-lt"/>
              </a:rPr>
              <a:t>Влияние применения препарата </a:t>
            </a:r>
            <a:r>
              <a:rPr lang="ru-RU" sz="2400" b="1" dirty="0" err="1">
                <a:latin typeface="+mj-lt"/>
              </a:rPr>
              <a:t>Изабион</a:t>
            </a:r>
            <a:r>
              <a:rPr lang="ru-RU" sz="2400" b="1" dirty="0">
                <a:latin typeface="+mj-lt"/>
              </a:rPr>
              <a:t> на товарные</a:t>
            </a:r>
          </a:p>
          <a:p>
            <a:pPr algn="ctr"/>
            <a:r>
              <a:rPr lang="ru-RU" sz="2400" b="1" dirty="0">
                <a:latin typeface="+mj-lt"/>
              </a:rPr>
              <a:t>качества плодов яблони</a:t>
            </a:r>
          </a:p>
        </p:txBody>
      </p:sp>
      <p:sp>
        <p:nvSpPr>
          <p:cNvPr id="3" name="Прямоугольник: скругленные углы 1">
            <a:extLst>
              <a:ext uri="{FF2B5EF4-FFF2-40B4-BE49-F238E27FC236}">
                <a16:creationId xmlns:a16="http://schemas.microsoft.com/office/drawing/2014/main" id="{63129CD1-A844-488A-AC1C-6337843B5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90563" cy="549275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10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F76B961-3DF3-4C51-A434-D77D2140AE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51524"/>
              </p:ext>
            </p:extLst>
          </p:nvPr>
        </p:nvGraphicFramePr>
        <p:xfrm>
          <a:off x="252068" y="1397447"/>
          <a:ext cx="11687863" cy="2518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632">
                  <a:extLst>
                    <a:ext uri="{9D8B030D-6E8A-4147-A177-3AD203B41FA5}">
                      <a16:colId xmlns:a16="http://schemas.microsoft.com/office/drawing/2014/main" val="3531062502"/>
                    </a:ext>
                  </a:extLst>
                </a:gridCol>
                <a:gridCol w="1240473">
                  <a:extLst>
                    <a:ext uri="{9D8B030D-6E8A-4147-A177-3AD203B41FA5}">
                      <a16:colId xmlns:a16="http://schemas.microsoft.com/office/drawing/2014/main" val="193148519"/>
                    </a:ext>
                  </a:extLst>
                </a:gridCol>
                <a:gridCol w="1425793">
                  <a:extLst>
                    <a:ext uri="{9D8B030D-6E8A-4147-A177-3AD203B41FA5}">
                      <a16:colId xmlns:a16="http://schemas.microsoft.com/office/drawing/2014/main" val="1707964351"/>
                    </a:ext>
                  </a:extLst>
                </a:gridCol>
                <a:gridCol w="1425793">
                  <a:extLst>
                    <a:ext uri="{9D8B030D-6E8A-4147-A177-3AD203B41FA5}">
                      <a16:colId xmlns:a16="http://schemas.microsoft.com/office/drawing/2014/main" val="2956561551"/>
                    </a:ext>
                  </a:extLst>
                </a:gridCol>
                <a:gridCol w="1425793">
                  <a:extLst>
                    <a:ext uri="{9D8B030D-6E8A-4147-A177-3AD203B41FA5}">
                      <a16:colId xmlns:a16="http://schemas.microsoft.com/office/drawing/2014/main" val="3510712051"/>
                    </a:ext>
                  </a:extLst>
                </a:gridCol>
                <a:gridCol w="1425793">
                  <a:extLst>
                    <a:ext uri="{9D8B030D-6E8A-4147-A177-3AD203B41FA5}">
                      <a16:colId xmlns:a16="http://schemas.microsoft.com/office/drawing/2014/main" val="3400868547"/>
                    </a:ext>
                  </a:extLst>
                </a:gridCol>
                <a:gridCol w="1425793">
                  <a:extLst>
                    <a:ext uri="{9D8B030D-6E8A-4147-A177-3AD203B41FA5}">
                      <a16:colId xmlns:a16="http://schemas.microsoft.com/office/drawing/2014/main" val="2465567870"/>
                    </a:ext>
                  </a:extLst>
                </a:gridCol>
                <a:gridCol w="1425793">
                  <a:extLst>
                    <a:ext uri="{9D8B030D-6E8A-4147-A177-3AD203B41FA5}">
                      <a16:colId xmlns:a16="http://schemas.microsoft.com/office/drawing/2014/main" val="3335083536"/>
                    </a:ext>
                  </a:extLst>
                </a:gridCol>
              </a:tblGrid>
              <a:tr h="1032875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Наименование варианта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Средняя масса плода, 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Средний диаметр плода,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Средняя высота плода,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Плоды первого сорта,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Плоды второго сорта, %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Плоды третьего сорта, %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Витамин Р, 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мг/100г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967893"/>
                  </a:ext>
                </a:extLst>
              </a:tr>
              <a:tr h="527784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Контроль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82,0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520444"/>
                  </a:ext>
                </a:extLst>
              </a:tr>
              <a:tr h="527784"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>
                          <a:solidFill>
                            <a:schemeClr val="tx1"/>
                          </a:solidFill>
                        </a:rPr>
                        <a:t>Изабион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 4 л/га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94,6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9460338"/>
                  </a:ext>
                </a:extLst>
              </a:tr>
            </a:tbl>
          </a:graphicData>
        </a:graphic>
      </p:graphicFrame>
      <p:pic>
        <p:nvPicPr>
          <p:cNvPr id="6" name="Рисунок 5" descr="http://asprus.ru/blog/wp-content/gallery/aminokisloty-i-ix-primenenie-v-sadovodstve/2.jpg">
            <a:hlinkClick r:id="rId2" tooltip="&quot;Аминокислоты и их применение в садоводстве&quot;"/>
            <a:extLst>
              <a:ext uri="{FF2B5EF4-FFF2-40B4-BE49-F238E27FC236}">
                <a16:creationId xmlns:a16="http://schemas.microsoft.com/office/drawing/2014/main" id="{B0E62448-86A8-4E0B-91DB-2F0BF8D33EF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390" y="3916055"/>
            <a:ext cx="4834890" cy="29419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9818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cf.ppt-online.org/files/slide/z/ZSxVt9i7540f6UyjFpQJqucmYldaX2EhIb1g83/slide-41.jpg">
            <a:extLst>
              <a:ext uri="{FF2B5EF4-FFF2-40B4-BE49-F238E27FC236}">
                <a16:creationId xmlns:a16="http://schemas.microsoft.com/office/drawing/2014/main" id="{3EF09C95-74FA-425E-BAB6-EB87AC6B886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0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A56AD1BD-4F74-44DC-B92D-B39416702CC2}"/>
              </a:ext>
            </a:extLst>
          </p:cNvPr>
          <p:cNvSpPr/>
          <p:nvPr/>
        </p:nvSpPr>
        <p:spPr>
          <a:xfrm>
            <a:off x="8895646" y="4820354"/>
            <a:ext cx="2336800" cy="9708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1">
            <a:extLst>
              <a:ext uri="{FF2B5EF4-FFF2-40B4-BE49-F238E27FC236}">
                <a16:creationId xmlns:a16="http://schemas.microsoft.com/office/drawing/2014/main" id="{87786933-5573-4E4C-92C1-2C0DD2D46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90563" cy="549275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599162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4E25B3-4488-429C-B543-EE61B7620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6816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A7BFF3B-3769-4878-BBA7-ADC2F0219973}"/>
              </a:ext>
            </a:extLst>
          </p:cNvPr>
          <p:cNvSpPr txBox="1">
            <a:spLocks/>
          </p:cNvSpPr>
          <p:nvPr/>
        </p:nvSpPr>
        <p:spPr>
          <a:xfrm>
            <a:off x="760404" y="2908653"/>
            <a:ext cx="10671192" cy="83982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Спасибо за внимание!!!</a:t>
            </a:r>
          </a:p>
        </p:txBody>
      </p:sp>
      <p:sp>
        <p:nvSpPr>
          <p:cNvPr id="11" name="Прямоугольник: скругленные углы 1">
            <a:extLst>
              <a:ext uri="{FF2B5EF4-FFF2-40B4-BE49-F238E27FC236}">
                <a16:creationId xmlns:a16="http://schemas.microsoft.com/office/drawing/2014/main" id="{78573A92-C3C9-4385-9CFE-AAB88916B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90563" cy="549275"/>
          </a:xfrm>
          <a:prstGeom prst="roundRect">
            <a:avLst>
              <a:gd name="adj" fmla="val 37219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52185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1CE121B-25EF-4B70-B993-62524EFA4B47}"/>
              </a:ext>
            </a:extLst>
          </p:cNvPr>
          <p:cNvSpPr/>
          <p:nvPr/>
        </p:nvSpPr>
        <p:spPr>
          <a:xfrm>
            <a:off x="428978" y="960971"/>
            <a:ext cx="5424806" cy="5327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r>
              <a:rPr lang="ru-RU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Стресс 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это реакция растительного организма на воздействие неблагоприятных факторов, которая сопровождается замедлением метаболических процессов, затратами энергии на преодоление негативных факторов внешней среды в ущерб формированию урожая. </a:t>
            </a:r>
          </a:p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r>
              <a:rPr lang="ru-RU" sz="1600" b="1" dirty="0"/>
              <a:t>Биостимуляторы</a:t>
            </a:r>
            <a:r>
              <a:rPr lang="ru-RU" sz="1600" dirty="0"/>
              <a:t> –</a:t>
            </a:r>
            <a:r>
              <a:rPr lang="ru-RU" sz="1600" b="1" dirty="0"/>
              <a:t> </a:t>
            </a:r>
            <a:r>
              <a:rPr lang="ru-RU" sz="1600" dirty="0"/>
              <a:t>препараты преимущественно природного происхождения, применяемые в ультра- и малых дозах для модификации физиологических и биохимических процессов растений с целью более полной реализации генетического потенциала их продуктивности посредством изменения гормонального статуса, активации метаболических процессов, стимуляции роста, развития и усиления способности противостоять негативному действию стрессовых факторов различной природы.</a:t>
            </a:r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467762-02C4-4EE3-84E8-0CDC07889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86943"/>
            <a:ext cx="6017770" cy="3715636"/>
          </a:xfrm>
          <a:prstGeom prst="rect">
            <a:avLst/>
          </a:prstGeom>
        </p:spPr>
      </p:pic>
      <p:sp>
        <p:nvSpPr>
          <p:cNvPr id="5" name="Прямоугольник: скругленные углы 1">
            <a:extLst>
              <a:ext uri="{FF2B5EF4-FFF2-40B4-BE49-F238E27FC236}">
                <a16:creationId xmlns:a16="http://schemas.microsoft.com/office/drawing/2014/main" id="{FBD80008-4734-45F9-8D3B-D55D15A4E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70" y="20718"/>
            <a:ext cx="690563" cy="549275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50052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6_04_01">
            <a:extLst>
              <a:ext uri="{FF2B5EF4-FFF2-40B4-BE49-F238E27FC236}">
                <a16:creationId xmlns:a16="http://schemas.microsoft.com/office/drawing/2014/main" id="{1A5594A4-6C81-4256-A94E-1E28F3A515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518" y="1506210"/>
            <a:ext cx="9932964" cy="415431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1B44F4E-553E-4982-BFC7-FB1B69DFED07}"/>
              </a:ext>
            </a:extLst>
          </p:cNvPr>
          <p:cNvSpPr/>
          <p:nvPr/>
        </p:nvSpPr>
        <p:spPr>
          <a:xfrm>
            <a:off x="214490" y="674259"/>
            <a:ext cx="12101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j-lt"/>
              </a:rPr>
              <a:t>Синтез растениями собственных аминокислот из неорганического азот</a:t>
            </a:r>
            <a:r>
              <a:rPr lang="ru-RU" sz="2800" dirty="0">
                <a:latin typeface="+mj-lt"/>
              </a:rPr>
              <a:t>а</a:t>
            </a:r>
            <a:r>
              <a:rPr lang="ru-RU" sz="2400" dirty="0">
                <a:latin typeface="+mj-lt"/>
              </a:rPr>
              <a:t> </a:t>
            </a:r>
            <a:endParaRPr lang="ru-RU" dirty="0">
              <a:latin typeface="+mj-lt"/>
            </a:endParaRPr>
          </a:p>
        </p:txBody>
      </p:sp>
      <p:sp>
        <p:nvSpPr>
          <p:cNvPr id="5" name="Прямоугольник: скругленные углы 1">
            <a:extLst>
              <a:ext uri="{FF2B5EF4-FFF2-40B4-BE49-F238E27FC236}">
                <a16:creationId xmlns:a16="http://schemas.microsoft.com/office/drawing/2014/main" id="{C27058FB-9737-47CB-99E9-BAF6146D5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90563" cy="549275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3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239454B-EB49-4801-9AEB-C709DF8A6DB9}"/>
              </a:ext>
            </a:extLst>
          </p:cNvPr>
          <p:cNvSpPr/>
          <p:nvPr/>
        </p:nvSpPr>
        <p:spPr>
          <a:xfrm>
            <a:off x="1422555" y="5667274"/>
            <a:ext cx="9685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>
                <a:ea typeface="Calibri" panose="020F0502020204030204" pitchFamily="34" charset="0"/>
              </a:rPr>
              <a:t>Переаминирование</a:t>
            </a:r>
            <a:r>
              <a:rPr lang="ru-RU" b="1" i="1" dirty="0">
                <a:ea typeface="Calibri" panose="020F0502020204030204" pitchFamily="34" charset="0"/>
              </a:rPr>
              <a:t> </a:t>
            </a:r>
            <a:r>
              <a:rPr lang="ru-RU" i="1" dirty="0">
                <a:ea typeface="Calibri" panose="020F0502020204030204" pitchFamily="34" charset="0"/>
              </a:rPr>
              <a:t>– это реакция между аминокислотой и </a:t>
            </a:r>
            <a:r>
              <a:rPr lang="ru-RU" i="1" dirty="0" err="1">
                <a:ea typeface="Calibri" panose="020F0502020204030204" pitchFamily="34" charset="0"/>
              </a:rPr>
              <a:t>оксокислотой</a:t>
            </a:r>
            <a:r>
              <a:rPr lang="ru-RU" i="1" dirty="0">
                <a:ea typeface="Calibri" panose="020F0502020204030204" pitchFamily="34" charset="0"/>
              </a:rPr>
              <a:t>, в результате которой аминокислота превращается в </a:t>
            </a:r>
            <a:r>
              <a:rPr lang="ru-RU" i="1" dirty="0" err="1">
                <a:ea typeface="Calibri" panose="020F0502020204030204" pitchFamily="34" charset="0"/>
              </a:rPr>
              <a:t>оксокислоту</a:t>
            </a:r>
            <a:r>
              <a:rPr lang="ru-RU" i="1" dirty="0">
                <a:ea typeface="Calibri" panose="020F0502020204030204" pitchFamily="34" charset="0"/>
              </a:rPr>
              <a:t>, а </a:t>
            </a:r>
            <a:r>
              <a:rPr lang="ru-RU" i="1" dirty="0" err="1">
                <a:ea typeface="Calibri" panose="020F0502020204030204" pitchFamily="34" charset="0"/>
              </a:rPr>
              <a:t>оксокислота</a:t>
            </a:r>
            <a:r>
              <a:rPr lang="ru-RU" i="1" dirty="0">
                <a:ea typeface="Calibri" panose="020F0502020204030204" pitchFamily="34" charset="0"/>
              </a:rPr>
              <a:t> – в аминокислоту.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94671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2908253-BC26-4BC1-B5FD-625FC785C9FD}"/>
              </a:ext>
            </a:extLst>
          </p:cNvPr>
          <p:cNvSpPr/>
          <p:nvPr/>
        </p:nvSpPr>
        <p:spPr>
          <a:xfrm>
            <a:off x="1999665" y="200661"/>
            <a:ext cx="84635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/>
            </a:br>
            <a:r>
              <a:rPr lang="ru-RU" sz="2400" b="1" dirty="0">
                <a:latin typeface="+mj-lt"/>
              </a:rPr>
              <a:t>Поступление аминокислот в листья плодовых растений</a:t>
            </a:r>
          </a:p>
        </p:txBody>
      </p:sp>
      <p:sp>
        <p:nvSpPr>
          <p:cNvPr id="4" name="Прямоугольник: скругленные углы 1">
            <a:extLst>
              <a:ext uri="{FF2B5EF4-FFF2-40B4-BE49-F238E27FC236}">
                <a16:creationId xmlns:a16="http://schemas.microsoft.com/office/drawing/2014/main" id="{F0F6F4BE-A6C7-43BA-93F1-54A76094B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90563" cy="549275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4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AD8551-D079-4097-808B-9B556E4FF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244070"/>
            <a:ext cx="10566399" cy="561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328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26B2F6-CC51-4485-86AD-71CAF13A9CB9}"/>
              </a:ext>
            </a:extLst>
          </p:cNvPr>
          <p:cNvSpPr/>
          <p:nvPr/>
        </p:nvSpPr>
        <p:spPr>
          <a:xfrm>
            <a:off x="737421" y="241528"/>
            <a:ext cx="10848622" cy="588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r>
              <a:rPr lang="ru-RU" sz="24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Процессы, активизирующиеся в растениях под воздействием амин</a:t>
            </a:r>
            <a:r>
              <a:rPr lang="ru-RU" sz="2400" b="1" dirty="0">
                <a:ea typeface="Times New Roman" panose="02020603050405020304" pitchFamily="18" charset="0"/>
                <a:cs typeface="Arial" panose="020B0604020202020204" pitchFamily="34" charset="0"/>
              </a:rPr>
              <a:t>окислот</a:t>
            </a:r>
            <a:endParaRPr lang="ru-RU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">
            <a:extLst>
              <a:ext uri="{FF2B5EF4-FFF2-40B4-BE49-F238E27FC236}">
                <a16:creationId xmlns:a16="http://schemas.microsoft.com/office/drawing/2014/main" id="{768C6F0C-50E0-4516-A21F-18DF31682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90563" cy="549275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5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8EA05146-C08B-46CB-ABC5-96F54F75BBA4}"/>
              </a:ext>
            </a:extLst>
          </p:cNvPr>
          <p:cNvSpPr/>
          <p:nvPr/>
        </p:nvSpPr>
        <p:spPr>
          <a:xfrm>
            <a:off x="4802085" y="972496"/>
            <a:ext cx="2460978" cy="117117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Аминокислоты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A9FB543-1454-4B7B-8ACC-2F31CC94FFCC}"/>
              </a:ext>
            </a:extLst>
          </p:cNvPr>
          <p:cNvSpPr/>
          <p:nvPr/>
        </p:nvSpPr>
        <p:spPr>
          <a:xfrm>
            <a:off x="583066" y="2529428"/>
            <a:ext cx="1757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>
                <a:solidFill>
                  <a:srgbClr val="00B050"/>
                </a:solidFill>
              </a:rPr>
              <a:t>Осморегуляция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FC71AD9-B9B7-45A9-8432-D16118DE77D1}"/>
              </a:ext>
            </a:extLst>
          </p:cNvPr>
          <p:cNvSpPr/>
          <p:nvPr/>
        </p:nvSpPr>
        <p:spPr>
          <a:xfrm>
            <a:off x="869660" y="5315913"/>
            <a:ext cx="20086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Антиоксидантная </a:t>
            </a:r>
          </a:p>
          <a:p>
            <a:pPr algn="ctr"/>
            <a:r>
              <a:rPr lang="ru-RU" b="1" dirty="0">
                <a:solidFill>
                  <a:srgbClr val="00B050"/>
                </a:solidFill>
              </a:rPr>
              <a:t>активность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6C61BCD6-2120-496F-BDE3-65B58270D7B7}"/>
              </a:ext>
            </a:extLst>
          </p:cNvPr>
          <p:cNvSpPr/>
          <p:nvPr/>
        </p:nvSpPr>
        <p:spPr>
          <a:xfrm>
            <a:off x="6077181" y="3974980"/>
            <a:ext cx="2536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Повышение эффективности средств защиты растений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0441990-F636-4BA0-B765-6B0D5C670CAF}"/>
              </a:ext>
            </a:extLst>
          </p:cNvPr>
          <p:cNvSpPr/>
          <p:nvPr/>
        </p:nvSpPr>
        <p:spPr>
          <a:xfrm>
            <a:off x="8790038" y="5244613"/>
            <a:ext cx="2581880" cy="12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8125" marR="238125" indent="23812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B05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Регулирование открытия устьиц и активности фотосинтеза</a:t>
            </a:r>
            <a:endParaRPr lang="ru-RU" sz="1400" b="1" dirty="0">
              <a:solidFill>
                <a:srgbClr val="00B05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95CD1E62-5175-49D3-8E0D-31D89C911693}"/>
              </a:ext>
            </a:extLst>
          </p:cNvPr>
          <p:cNvSpPr/>
          <p:nvPr/>
        </p:nvSpPr>
        <p:spPr>
          <a:xfrm>
            <a:off x="9108412" y="2269067"/>
            <a:ext cx="24116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Активация и защита процессов опыления и плодоношения</a:t>
            </a: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AF4E848A-0333-4288-B870-F0464C880E2E}"/>
              </a:ext>
            </a:extLst>
          </p:cNvPr>
          <p:cNvSpPr/>
          <p:nvPr/>
        </p:nvSpPr>
        <p:spPr>
          <a:xfrm>
            <a:off x="170668" y="1982087"/>
            <a:ext cx="2581881" cy="14640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5D475CA7-3E41-4D56-84E9-F235655104FC}"/>
              </a:ext>
            </a:extLst>
          </p:cNvPr>
          <p:cNvSpPr/>
          <p:nvPr/>
        </p:nvSpPr>
        <p:spPr>
          <a:xfrm>
            <a:off x="6054426" y="3750562"/>
            <a:ext cx="2581881" cy="14640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872FCF5E-6CB3-44F5-983E-4BBA37F4509D}"/>
              </a:ext>
            </a:extLst>
          </p:cNvPr>
          <p:cNvSpPr/>
          <p:nvPr/>
        </p:nvSpPr>
        <p:spPr>
          <a:xfrm>
            <a:off x="9004162" y="1968985"/>
            <a:ext cx="2581881" cy="14640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42E31CA4-00FC-46B8-89D1-2C21B563BA9F}"/>
              </a:ext>
            </a:extLst>
          </p:cNvPr>
          <p:cNvSpPr/>
          <p:nvPr/>
        </p:nvSpPr>
        <p:spPr>
          <a:xfrm>
            <a:off x="3327112" y="3750562"/>
            <a:ext cx="2581881" cy="14640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6F8A6C80-20E5-4C94-8521-4C46390979F8}"/>
              </a:ext>
            </a:extLst>
          </p:cNvPr>
          <p:cNvSpPr/>
          <p:nvPr/>
        </p:nvSpPr>
        <p:spPr>
          <a:xfrm>
            <a:off x="583066" y="4898310"/>
            <a:ext cx="2581881" cy="14640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78A5379A-B8F8-4C6F-B655-24BED4AE5914}"/>
              </a:ext>
            </a:extLst>
          </p:cNvPr>
          <p:cNvSpPr/>
          <p:nvPr/>
        </p:nvSpPr>
        <p:spPr>
          <a:xfrm>
            <a:off x="8790037" y="5072168"/>
            <a:ext cx="2581881" cy="146401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A026696C-8782-4B7E-9DC8-82D127AA3A57}"/>
              </a:ext>
            </a:extLst>
          </p:cNvPr>
          <p:cNvCxnSpPr/>
          <p:nvPr/>
        </p:nvCxnSpPr>
        <p:spPr>
          <a:xfrm flipH="1">
            <a:off x="2734843" y="1818816"/>
            <a:ext cx="2067242" cy="6169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4FFA2E7C-8732-4791-8308-C8EB33823BAF}"/>
              </a:ext>
            </a:extLst>
          </p:cNvPr>
          <p:cNvCxnSpPr>
            <a:cxnSpLocks/>
          </p:cNvCxnSpPr>
          <p:nvPr/>
        </p:nvCxnSpPr>
        <p:spPr>
          <a:xfrm>
            <a:off x="7263063" y="1724606"/>
            <a:ext cx="1741099" cy="6878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02A9436B-E253-4519-9873-09702CA98D8D}"/>
              </a:ext>
            </a:extLst>
          </p:cNvPr>
          <p:cNvCxnSpPr>
            <a:cxnSpLocks/>
          </p:cNvCxnSpPr>
          <p:nvPr/>
        </p:nvCxnSpPr>
        <p:spPr>
          <a:xfrm>
            <a:off x="7263063" y="1998285"/>
            <a:ext cx="3032039" cy="3073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id="{E6F92E08-BE48-4080-BCEE-E9D4032B1A13}"/>
              </a:ext>
            </a:extLst>
          </p:cNvPr>
          <p:cNvCxnSpPr>
            <a:cxnSpLocks/>
            <a:endCxn id="52" idx="0"/>
          </p:cNvCxnSpPr>
          <p:nvPr/>
        </p:nvCxnSpPr>
        <p:spPr>
          <a:xfrm>
            <a:off x="6828792" y="2153739"/>
            <a:ext cx="516575" cy="1596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A4D6184D-B13D-4596-8739-BA018A952E3D}"/>
              </a:ext>
            </a:extLst>
          </p:cNvPr>
          <p:cNvCxnSpPr>
            <a:cxnSpLocks/>
          </p:cNvCxnSpPr>
          <p:nvPr/>
        </p:nvCxnSpPr>
        <p:spPr>
          <a:xfrm flipH="1">
            <a:off x="4745523" y="2143670"/>
            <a:ext cx="455196" cy="1620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AD4A4167-7EFE-46E3-8AA9-6EBF143D4872}"/>
              </a:ext>
            </a:extLst>
          </p:cNvPr>
          <p:cNvCxnSpPr>
            <a:cxnSpLocks/>
          </p:cNvCxnSpPr>
          <p:nvPr/>
        </p:nvCxnSpPr>
        <p:spPr>
          <a:xfrm flipH="1">
            <a:off x="1847258" y="2095816"/>
            <a:ext cx="3009649" cy="28024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AA08D28-E412-4ABD-86EB-EB7B8F63F54B}"/>
              </a:ext>
            </a:extLst>
          </p:cNvPr>
          <p:cNvSpPr/>
          <p:nvPr/>
        </p:nvSpPr>
        <p:spPr>
          <a:xfrm>
            <a:off x="3304356" y="4003676"/>
            <a:ext cx="2581880" cy="920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Стимуляция гормональной регуляции</a:t>
            </a:r>
          </a:p>
        </p:txBody>
      </p:sp>
    </p:spTree>
    <p:extLst>
      <p:ext uri="{BB962C8B-B14F-4D97-AF65-F5344CB8AC3E}">
        <p14:creationId xmlns:p14="http://schemas.microsoft.com/office/powerpoint/2010/main" val="2975669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ED472A1-1785-40D4-9A56-A5BD0813BFE4}"/>
              </a:ext>
            </a:extLst>
          </p:cNvPr>
          <p:cNvSpPr/>
          <p:nvPr/>
        </p:nvSpPr>
        <p:spPr>
          <a:xfrm>
            <a:off x="936978" y="496006"/>
            <a:ext cx="10080976" cy="1266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8125" marR="238125"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Регулирование открытия устьиц и активности фотосинтеза</a:t>
            </a:r>
          </a:p>
          <a:p>
            <a:pPr marL="238125" marR="238125" indent="23812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под воздействием аминокислот</a:t>
            </a:r>
            <a:endParaRPr lang="ru-RU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25" marR="238125" indent="238125" algn="ctr"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1">
            <a:extLst>
              <a:ext uri="{FF2B5EF4-FFF2-40B4-BE49-F238E27FC236}">
                <a16:creationId xmlns:a16="http://schemas.microsoft.com/office/drawing/2014/main" id="{03B491D5-DEC2-4270-957E-DF774F490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90563" cy="549275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6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D10E0C-91E5-4632-B3CD-A57D6D717B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4" r="2850"/>
          <a:stretch/>
        </p:blipFill>
        <p:spPr>
          <a:xfrm>
            <a:off x="936977" y="1632282"/>
            <a:ext cx="10464801" cy="295795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1AD076-45B1-4DF6-A305-9ADB52708748}"/>
              </a:ext>
            </a:extLst>
          </p:cNvPr>
          <p:cNvSpPr/>
          <p:nvPr/>
        </p:nvSpPr>
        <p:spPr>
          <a:xfrm>
            <a:off x="1419922" y="4590240"/>
            <a:ext cx="3692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/>
              <a:t>Без применения L-</a:t>
            </a:r>
            <a:r>
              <a:rPr lang="en-US" b="1" dirty="0"/>
              <a:t>ɑ-</a:t>
            </a:r>
            <a:r>
              <a:rPr lang="ru-RU" b="1" dirty="0"/>
              <a:t>аминокислот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559370E-7D1B-400F-8866-E5D52B606B1C}"/>
              </a:ext>
            </a:extLst>
          </p:cNvPr>
          <p:cNvSpPr/>
          <p:nvPr/>
        </p:nvSpPr>
        <p:spPr>
          <a:xfrm>
            <a:off x="7133870" y="4559281"/>
            <a:ext cx="3636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/>
              <a:t>С применением L-</a:t>
            </a:r>
            <a:r>
              <a:rPr lang="en-US" b="1" dirty="0"/>
              <a:t>ɑ-</a:t>
            </a:r>
            <a:r>
              <a:rPr lang="ru-RU" b="1" dirty="0"/>
              <a:t>аминокислот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4B0CAE-1836-4898-8406-3695D7852305}"/>
              </a:ext>
            </a:extLst>
          </p:cNvPr>
          <p:cNvSpPr/>
          <p:nvPr/>
        </p:nvSpPr>
        <p:spPr>
          <a:xfrm>
            <a:off x="2246760" y="4928613"/>
            <a:ext cx="8138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/>
              <a:t>Испытания проведены Советом по научным исследованиям </a:t>
            </a:r>
            <a:r>
              <a:rPr lang="en-US" b="1" dirty="0"/>
              <a:t>CSIC </a:t>
            </a:r>
            <a:r>
              <a:rPr lang="ru-RU" b="1" dirty="0"/>
              <a:t>(Барселона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23819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BCE6D4-DC0B-44CE-ACE2-EEFBD6714868}"/>
              </a:ext>
            </a:extLst>
          </p:cNvPr>
          <p:cNvSpPr/>
          <p:nvPr/>
        </p:nvSpPr>
        <p:spPr>
          <a:xfrm>
            <a:off x="1670757" y="497755"/>
            <a:ext cx="94409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latin typeface="+mj-lt"/>
                <a:cs typeface="Arial" panose="020B0604020202020204" pitchFamily="34" charset="0"/>
              </a:rPr>
              <a:t>Активация и защита процессов опыления и плодоношения  плодовых культур под воздействием аминокислот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1ED20C-7466-4C4F-8B6B-6709C6C29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07" y="2228346"/>
            <a:ext cx="5699176" cy="32057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16AD11-F0FD-4AF5-864A-78A9080640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27" y="1423868"/>
            <a:ext cx="2929400" cy="2197187"/>
          </a:xfrm>
          <a:prstGeom prst="rect">
            <a:avLst/>
          </a:prstGeom>
        </p:spPr>
      </p:pic>
      <p:sp>
        <p:nvSpPr>
          <p:cNvPr id="7" name="Прямоугольник: скругленные углы 1">
            <a:extLst>
              <a:ext uri="{FF2B5EF4-FFF2-40B4-BE49-F238E27FC236}">
                <a16:creationId xmlns:a16="http://schemas.microsoft.com/office/drawing/2014/main" id="{583469C6-B78D-4333-B15E-9CDF6CA44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90563" cy="549275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7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4F1907-6C5C-4673-9AEB-FD233BD5E6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683" y="3223056"/>
            <a:ext cx="5508754" cy="312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04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хемы естественного поглощения питательных веществ растениями и действия препарата Изабион">
            <a:hlinkClick r:id="rId2"/>
            <a:extLst>
              <a:ext uri="{FF2B5EF4-FFF2-40B4-BE49-F238E27FC236}">
                <a16:creationId xmlns:a16="http://schemas.microsoft.com/office/drawing/2014/main" id="{207A6E01-CC4D-48ED-9861-E51BA6F1B8F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177" y="1846969"/>
            <a:ext cx="8624710" cy="425090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50D2122-FC20-4103-ADD2-F229396E80D3}"/>
              </a:ext>
            </a:extLst>
          </p:cNvPr>
          <p:cNvSpPr/>
          <p:nvPr/>
        </p:nvSpPr>
        <p:spPr>
          <a:xfrm>
            <a:off x="812800" y="588868"/>
            <a:ext cx="10487378" cy="1258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21212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Схемы естественного поглощения питательных веществ растениями и действия препарата </a:t>
            </a:r>
            <a:r>
              <a:rPr lang="ru-RU" sz="2400" b="1" dirty="0" err="1">
                <a:solidFill>
                  <a:srgbClr val="21212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Изабион</a:t>
            </a:r>
            <a:endParaRPr lang="ru-RU" sz="24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21212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1">
            <a:extLst>
              <a:ext uri="{FF2B5EF4-FFF2-40B4-BE49-F238E27FC236}">
                <a16:creationId xmlns:a16="http://schemas.microsoft.com/office/drawing/2014/main" id="{785A98CB-90AE-434E-9DBD-C9491057E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90563" cy="549275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8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886BA0A-DFB7-461C-94EE-6A0518C5A9B3}"/>
              </a:ext>
            </a:extLst>
          </p:cNvPr>
          <p:cNvSpPr/>
          <p:nvPr/>
        </p:nvSpPr>
        <p:spPr>
          <a:xfrm>
            <a:off x="10535892" y="3648783"/>
            <a:ext cx="1509352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solidFill>
                  <a:srgbClr val="0070C0"/>
                </a:solidFill>
                <a:cs typeface="Arial" panose="020B0604020202020204" pitchFamily="34" charset="0"/>
              </a:rPr>
              <a:t>Аминокислотно</a:t>
            </a:r>
            <a:r>
              <a:rPr lang="ru-RU" sz="1400" b="1" dirty="0">
                <a:solidFill>
                  <a:srgbClr val="0070C0"/>
                </a:solidFill>
                <a:cs typeface="Arial" panose="020B0604020202020204" pitchFamily="34" charset="0"/>
              </a:rPr>
              <a:t>-пептидный </a:t>
            </a:r>
            <a:r>
              <a:rPr lang="ru-RU" sz="1400" b="1" dirty="0" err="1">
                <a:solidFill>
                  <a:srgbClr val="0070C0"/>
                </a:solidFill>
                <a:cs typeface="Arial" panose="020B0604020202020204" pitchFamily="34" charset="0"/>
              </a:rPr>
              <a:t>хелатирующий</a:t>
            </a:r>
            <a:r>
              <a:rPr lang="ru-RU" sz="1400" b="1" dirty="0">
                <a:solidFill>
                  <a:srgbClr val="0070C0"/>
                </a:solidFill>
                <a:cs typeface="Arial" panose="020B0604020202020204" pitchFamily="34" charset="0"/>
              </a:rPr>
              <a:t> комплекс</a:t>
            </a:r>
            <a:endParaRPr lang="ru-RU" sz="1400" dirty="0">
              <a:solidFill>
                <a:srgbClr val="0070C0"/>
              </a:solidFill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A68A8EC-F34B-44D1-9918-0D5050773A49}"/>
              </a:ext>
            </a:extLst>
          </p:cNvPr>
          <p:cNvCxnSpPr>
            <a:cxnSpLocks/>
          </p:cNvCxnSpPr>
          <p:nvPr/>
        </p:nvCxnSpPr>
        <p:spPr>
          <a:xfrm flipH="1" flipV="1">
            <a:off x="9019826" y="2999839"/>
            <a:ext cx="1516066" cy="6481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2F154593-1655-4374-827B-7CC0E46D245D}"/>
              </a:ext>
            </a:extLst>
          </p:cNvPr>
          <p:cNvCxnSpPr>
            <a:cxnSpLocks/>
          </p:cNvCxnSpPr>
          <p:nvPr/>
        </p:nvCxnSpPr>
        <p:spPr>
          <a:xfrm flipH="1">
            <a:off x="9019824" y="4602890"/>
            <a:ext cx="1523999" cy="578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286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F863BF-EB8E-4291-830A-35C32C9307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3" b="26112"/>
          <a:stretch/>
        </p:blipFill>
        <p:spPr>
          <a:xfrm>
            <a:off x="0" y="1466127"/>
            <a:ext cx="6265634" cy="44832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AEBC2C-A13E-4D8D-A94A-850E309E03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3" b="26112"/>
          <a:stretch/>
        </p:blipFill>
        <p:spPr>
          <a:xfrm>
            <a:off x="5926364" y="1466126"/>
            <a:ext cx="6265636" cy="448326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EB1C46D-A89E-48C4-9A08-CD1CCA83EB2D}"/>
              </a:ext>
            </a:extLst>
          </p:cNvPr>
          <p:cNvSpPr/>
          <p:nvPr/>
        </p:nvSpPr>
        <p:spPr>
          <a:xfrm>
            <a:off x="1314351" y="5972535"/>
            <a:ext cx="3467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 Обработка препаратом </a:t>
            </a:r>
            <a:r>
              <a:rPr lang="ru-RU" dirty="0" err="1"/>
              <a:t>Изабион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C25F31B-A7A4-43FB-A873-A4D54E69EAB9}"/>
              </a:ext>
            </a:extLst>
          </p:cNvPr>
          <p:cNvSpPr/>
          <p:nvPr/>
        </p:nvSpPr>
        <p:spPr>
          <a:xfrm>
            <a:off x="7994246" y="5972535"/>
            <a:ext cx="2679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Контроль без обработки </a:t>
            </a:r>
          </a:p>
        </p:txBody>
      </p:sp>
      <p:sp>
        <p:nvSpPr>
          <p:cNvPr id="10" name="Прямоугольник: скругленные углы 1">
            <a:extLst>
              <a:ext uri="{FF2B5EF4-FFF2-40B4-BE49-F238E27FC236}">
                <a16:creationId xmlns:a16="http://schemas.microsoft.com/office/drawing/2014/main" id="{4DA8D883-B418-4D07-96B8-95C734788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90563" cy="549275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>
            <a:lvl1pPr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ru-RU" altLang="ru-RU" sz="2400" dirty="0"/>
              <a:t>9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2312D86-69B5-43C4-8675-E337F56D493C}"/>
              </a:ext>
            </a:extLst>
          </p:cNvPr>
          <p:cNvSpPr/>
          <p:nvPr/>
        </p:nvSpPr>
        <p:spPr>
          <a:xfrm>
            <a:off x="2283535" y="708412"/>
            <a:ext cx="8127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+mj-lt"/>
              </a:rPr>
              <a:t>Влияние на снижение осыпаемости завязи плодов яблони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2475F843-8F2A-4923-A559-4E7155DB5AEC}"/>
              </a:ext>
            </a:extLst>
          </p:cNvPr>
          <p:cNvSpPr/>
          <p:nvPr/>
        </p:nvSpPr>
        <p:spPr>
          <a:xfrm>
            <a:off x="1399823" y="2098502"/>
            <a:ext cx="3381824" cy="328179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noFill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0B45E2B9-2B10-4EA7-94BB-7381AFA89704}"/>
              </a:ext>
            </a:extLst>
          </p:cNvPr>
          <p:cNvSpPr/>
          <p:nvPr/>
        </p:nvSpPr>
        <p:spPr>
          <a:xfrm>
            <a:off x="6778979" y="2066858"/>
            <a:ext cx="3381824" cy="328179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70375678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1240</TotalTime>
  <Words>382</Words>
  <Application>Microsoft Office PowerPoint</Application>
  <PresentationFormat>Широкоэкранный</PresentationFormat>
  <Paragraphs>83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Tw Cen MT</vt:lpstr>
      <vt:lpstr>Капля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КРУГЛЫЙ СТОЛ 2023 Молекулярная генетика – научно-практические  аспекты в области знаний </dc:title>
  <dc:creator>Оплачко</dc:creator>
  <cp:lastModifiedBy>Оплачко</cp:lastModifiedBy>
  <cp:revision>82</cp:revision>
  <cp:lastPrinted>2023-02-02T10:53:30Z</cp:lastPrinted>
  <dcterms:created xsi:type="dcterms:W3CDTF">2023-01-12T07:33:33Z</dcterms:created>
  <dcterms:modified xsi:type="dcterms:W3CDTF">2023-02-03T09:38:16Z</dcterms:modified>
</cp:coreProperties>
</file>