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61" r:id="rId5"/>
    <p:sldId id="281" r:id="rId6"/>
    <p:sldId id="282" r:id="rId7"/>
    <p:sldId id="283" r:id="rId8"/>
    <p:sldId id="278" r:id="rId9"/>
    <p:sldId id="277" r:id="rId10"/>
    <p:sldId id="266" r:id="rId11"/>
    <p:sldId id="279" r:id="rId12"/>
    <p:sldId id="295" r:id="rId13"/>
    <p:sldId id="296" r:id="rId14"/>
    <p:sldId id="259" r:id="rId15"/>
    <p:sldId id="265" r:id="rId16"/>
    <p:sldId id="288" r:id="rId17"/>
    <p:sldId id="291" r:id="rId18"/>
    <p:sldId id="290" r:id="rId19"/>
    <p:sldId id="289" r:id="rId20"/>
    <p:sldId id="269" r:id="rId21"/>
    <p:sldId id="298" r:id="rId22"/>
    <p:sldId id="276" r:id="rId23"/>
    <p:sldId id="29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F2A"/>
    <a:srgbClr val="EAF4E0"/>
    <a:srgbClr val="D92C62"/>
    <a:srgbClr val="214FBF"/>
    <a:srgbClr val="6DD43F"/>
    <a:srgbClr val="FFFFFF"/>
    <a:srgbClr val="BDD8EF"/>
    <a:srgbClr val="998C4C"/>
    <a:srgbClr val="5D7DA2"/>
    <a:srgbClr val="77A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 snapToGrid="0">
      <p:cViewPr>
        <p:scale>
          <a:sx n="75" d="100"/>
          <a:sy n="75" d="100"/>
        </p:scale>
        <p:origin x="-504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1A29D-23A2-4DA9-9CA1-1F71647004FE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17817-C117-4032-ACD4-FBF7D998D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7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17817-C117-4032-ACD4-FBF7D998DFC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38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17817-C117-4032-ACD4-FBF7D998DFC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36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17817-C117-4032-ACD4-FBF7D998DFC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43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1397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2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0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61015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67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30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05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5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578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88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351C5E3-0089-434E-A09D-DA10B9794CF5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9D4A6F9-B774-492B-9515-B00F36333B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044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0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microsoft.com/office/2007/relationships/hdphoto" Target="../media/hdphoto1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759" y="1301658"/>
            <a:ext cx="680677" cy="45216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22" y="1278969"/>
            <a:ext cx="680677" cy="4521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9016" y="1547324"/>
            <a:ext cx="10498091" cy="2098226"/>
          </a:xfrm>
        </p:spPr>
        <p:txBody>
          <a:bodyPr/>
          <a:lstStyle/>
          <a:p>
            <a:pPr algn="ctr"/>
            <a:r>
              <a:rPr lang="ru-RU" sz="3200" b="1" dirty="0" smtClean="0"/>
              <a:t>Применение </a:t>
            </a:r>
            <a:r>
              <a:rPr lang="ru-RU" sz="3200" b="1" dirty="0"/>
              <a:t>молекулярно-генетических методов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/>
              <a:t>фитосанитарном </a:t>
            </a:r>
            <a:r>
              <a:rPr lang="ru-RU" sz="3200" b="1" dirty="0" smtClean="0"/>
              <a:t>мониторинге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5876" y="5384800"/>
            <a:ext cx="12207876" cy="147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76" y="-19249"/>
            <a:ext cx="12207876" cy="1317468"/>
          </a:xfrm>
          <a:prstGeom prst="rect">
            <a:avLst/>
          </a:prstGeom>
        </p:spPr>
      </p:pic>
      <p:pic>
        <p:nvPicPr>
          <p:cNvPr id="1026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708" y="1219127"/>
            <a:ext cx="763228" cy="9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9022" y="4228226"/>
            <a:ext cx="7041476" cy="1119242"/>
          </a:xfrm>
        </p:spPr>
        <p:txBody>
          <a:bodyPr>
            <a:noAutofit/>
          </a:bodyPr>
          <a:lstStyle/>
          <a:p>
            <a:pPr algn="l"/>
            <a:r>
              <a:rPr lang="ru-RU" sz="1600" b="1" dirty="0"/>
              <a:t>Подготовлен Карповой Д. В., </a:t>
            </a:r>
            <a:endParaRPr lang="ru-RU" sz="1600" b="1" dirty="0" smtClean="0"/>
          </a:p>
          <a:p>
            <a:pPr algn="l"/>
            <a:r>
              <a:rPr lang="ru-RU" sz="1600" b="1" dirty="0" err="1" smtClean="0"/>
              <a:t>м.н.с</a:t>
            </a:r>
            <a:r>
              <a:rPr lang="ru-RU" sz="1600" b="1" dirty="0"/>
              <a:t>. </a:t>
            </a:r>
            <a:r>
              <a:rPr lang="ru-RU" sz="1600" b="1" dirty="0" smtClean="0"/>
              <a:t>лаборатории биотехнологического контроля </a:t>
            </a:r>
            <a:br>
              <a:rPr lang="ru-RU" sz="1600" b="1" dirty="0" smtClean="0"/>
            </a:br>
            <a:r>
              <a:rPr lang="ru-RU" sz="1600" b="1" dirty="0" err="1" smtClean="0"/>
              <a:t>фитопатогенов</a:t>
            </a:r>
            <a:r>
              <a:rPr lang="ru-RU" sz="1600" b="1" dirty="0" smtClean="0"/>
              <a:t> </a:t>
            </a:r>
            <a:r>
              <a:rPr lang="ru-RU" sz="1600" b="1" dirty="0"/>
              <a:t>и фитофагов</a:t>
            </a:r>
          </a:p>
          <a:p>
            <a:pPr algn="l"/>
            <a:r>
              <a:rPr lang="ru-RU" sz="1600" b="1" dirty="0" smtClean="0"/>
              <a:t>Научные </a:t>
            </a:r>
            <a:r>
              <a:rPr lang="ru-RU" sz="1600" b="1" dirty="0"/>
              <a:t>руководители:</a:t>
            </a:r>
          </a:p>
          <a:p>
            <a:pPr algn="l"/>
            <a:r>
              <a:rPr lang="ru-RU" sz="1600" b="1" dirty="0"/>
              <a:t>Юрченко Е. Г., канд. с.-х. наук, Виноградова С. В., канд. б. наук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5" y="1"/>
            <a:ext cx="379415" cy="6857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876" y="1"/>
            <a:ext cx="379415" cy="68579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7832" y="1"/>
            <a:ext cx="3794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4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149" y="990291"/>
            <a:ext cx="6470194" cy="55503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6200000">
            <a:off x="6252349" y="-1820757"/>
            <a:ext cx="650881" cy="4420383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6015" y="165327"/>
            <a:ext cx="9601200" cy="32639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ПЦР с </a:t>
            </a:r>
            <a:r>
              <a:rPr lang="ru-RU" sz="2800" b="1" dirty="0" err="1" smtClean="0">
                <a:solidFill>
                  <a:srgbClr val="C00000"/>
                </a:solidFill>
              </a:rPr>
              <a:t>иммунозахватом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6712136" y="1554879"/>
            <a:ext cx="5716332" cy="435148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651863">
            <a:off x="-68683" y="2307822"/>
            <a:ext cx="1843048" cy="1843048"/>
          </a:xfrm>
          <a:prstGeom prst="rect">
            <a:avLst/>
          </a:prstGeom>
        </p:spPr>
      </p:pic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167" t="12798" r="2851" b="64234"/>
          <a:stretch/>
        </p:blipFill>
        <p:spPr>
          <a:xfrm rot="8247091">
            <a:off x="2622465" y="3635003"/>
            <a:ext cx="233004" cy="191244"/>
          </a:xfrm>
          <a:prstGeom prst="rect">
            <a:avLst/>
          </a:prstGeom>
        </p:spPr>
      </p:pic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167" t="12798" r="2851" b="64234"/>
          <a:stretch/>
        </p:blipFill>
        <p:spPr>
          <a:xfrm rot="718524">
            <a:off x="3042598" y="3517289"/>
            <a:ext cx="233004" cy="191244"/>
          </a:xfrm>
          <a:prstGeom prst="rect">
            <a:avLst/>
          </a:prstGeom>
        </p:spPr>
      </p:pic>
      <p:pic>
        <p:nvPicPr>
          <p:cNvPr id="13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167" t="12798" r="2851" b="64234"/>
          <a:stretch/>
        </p:blipFill>
        <p:spPr>
          <a:xfrm rot="8247091">
            <a:off x="2876536" y="3635003"/>
            <a:ext cx="233004" cy="191244"/>
          </a:xfrm>
          <a:prstGeom prst="rect">
            <a:avLst/>
          </a:prstGeom>
        </p:spPr>
      </p:pic>
      <p:pic>
        <p:nvPicPr>
          <p:cNvPr id="14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167" t="12798" r="2851" b="64234"/>
          <a:stretch/>
        </p:blipFill>
        <p:spPr>
          <a:xfrm rot="18385999">
            <a:off x="2772953" y="3594073"/>
            <a:ext cx="233004" cy="191244"/>
          </a:xfrm>
          <a:prstGeom prst="rect">
            <a:avLst/>
          </a:prstGeom>
        </p:spPr>
      </p:pic>
      <p:pic>
        <p:nvPicPr>
          <p:cNvPr id="15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r="44107" b="66335"/>
          <a:stretch/>
        </p:blipFill>
        <p:spPr>
          <a:xfrm rot="1149397">
            <a:off x="2362240" y="3312804"/>
            <a:ext cx="678661" cy="4087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26121" y="2615770"/>
            <a:ext cx="4444869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Двухсторонняя чувствительность за счет использования антител</a:t>
            </a:r>
          </a:p>
          <a:p>
            <a:pPr marL="285750" indent="-28575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Возможность </a:t>
            </a:r>
            <a:r>
              <a:rPr lang="ru-RU" sz="2200" dirty="0" err="1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детекции</a:t>
            </a:r>
            <a:r>
              <a:rPr lang="ru-RU" sz="2200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фитопатогенов</a:t>
            </a:r>
            <a:r>
              <a:rPr lang="ru-RU" sz="2200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 неочищенных растительных экстрактах</a:t>
            </a:r>
          </a:p>
          <a:p>
            <a:pPr marL="285750" indent="-28575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Устойчивость к наличию ингибирующих веществ</a:t>
            </a:r>
          </a:p>
        </p:txBody>
      </p:sp>
      <p:pic>
        <p:nvPicPr>
          <p:cNvPr id="16" name="Picture 2" descr="Список – Бесплатные иконки: файлы и пап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726" y="1177388"/>
            <a:ext cx="1133452" cy="11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1661319" y="6440823"/>
            <a:ext cx="850744" cy="387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5126" y="5825080"/>
            <a:ext cx="1031051" cy="27712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100" b="1" dirty="0" smtClean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трептавидин</a:t>
            </a:r>
            <a:endParaRPr lang="ru-RU" sz="1100" b="1" dirty="0">
              <a:solidFill>
                <a:srgbClr val="22222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42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6200000">
            <a:off x="7986995" y="2760457"/>
            <a:ext cx="2232000" cy="540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413822" y="754575"/>
            <a:ext cx="6258959" cy="53848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65348" y="-56351"/>
            <a:ext cx="10683294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Методы, основанные на изотермической амплификации: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995" y="462114"/>
            <a:ext cx="6096000" cy="4938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LAMP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петлевая изотермическая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амплификация)</a:t>
            </a:r>
            <a:endParaRPr lang="ru-RU" sz="2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06995" y="4483909"/>
            <a:ext cx="5306405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/>
              <a:t>Проводятся при постоянной температуре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/>
              <a:t>Используют </a:t>
            </a:r>
            <a:r>
              <a:rPr lang="en-US" sz="2000" dirty="0" err="1" smtClean="0"/>
              <a:t>Bst</a:t>
            </a:r>
            <a:r>
              <a:rPr lang="en-US" sz="2000" dirty="0" smtClean="0"/>
              <a:t>-</a:t>
            </a:r>
            <a:r>
              <a:rPr lang="ru-RU" sz="2000" dirty="0" smtClean="0"/>
              <a:t>полимеразу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/>
              <a:t>Выше чувствительность</a:t>
            </a:r>
            <a:endParaRPr lang="en-US" sz="2000" b="1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/>
              <a:t>Низкая чувствительность к </a:t>
            </a:r>
            <a:r>
              <a:rPr lang="ru-RU" sz="2000" dirty="0" smtClean="0"/>
              <a:t>примесям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/>
              <a:t>Не требуется сложное оборудование</a:t>
            </a:r>
            <a:endParaRPr lang="ru-RU" sz="2000" dirty="0"/>
          </a:p>
        </p:txBody>
      </p:sp>
      <p:pic>
        <p:nvPicPr>
          <p:cNvPr id="13" name="Picture 2" descr="Getting started with loop-mediated isothermal amplification (LAMP) | NEB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95" y="368296"/>
            <a:ext cx="5292000" cy="3824918"/>
          </a:xfrm>
          <a:prstGeom prst="rect">
            <a:avLst/>
          </a:prstGeom>
          <a:noFill/>
          <a:ln w="38100">
            <a:solidFill>
              <a:srgbClr val="236F2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11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484" y="952500"/>
            <a:ext cx="4870130" cy="54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 rot="16200000">
            <a:off x="5975348" y="726887"/>
            <a:ext cx="6262441" cy="5443653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Объект 12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370" t="1784" r="3665" b="2742"/>
          <a:stretch/>
        </p:blipFill>
        <p:spPr>
          <a:xfrm>
            <a:off x="6613935" y="952500"/>
            <a:ext cx="5003800" cy="54900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6200000">
            <a:off x="413822" y="754575"/>
            <a:ext cx="6258959" cy="53848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65348" y="-56351"/>
            <a:ext cx="10683294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Методы, основанные на изотермической амплификации: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995" y="462114"/>
            <a:ext cx="6096000" cy="4938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LAMP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петлевая изотермическая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амплификация)</a:t>
            </a:r>
            <a:endParaRPr lang="ru-RU" sz="22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11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484" y="952500"/>
            <a:ext cx="4870130" cy="54900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420640" y="475446"/>
            <a:ext cx="537185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RPA</a:t>
            </a:r>
            <a:r>
              <a:rPr lang="ru-RU" sz="2200"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200" b="1" spc="-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lnSpc>
                <a:spcPts val="1500"/>
              </a:lnSpc>
            </a:pPr>
            <a:r>
              <a:rPr lang="ru-RU" sz="2200" b="1" spc="-1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200" b="1" spc="-80" dirty="0">
                <a:solidFill>
                  <a:schemeClr val="tx2">
                    <a:lumMod val="50000"/>
                  </a:schemeClr>
                </a:solidFill>
              </a:rPr>
              <a:t>амплификация </a:t>
            </a:r>
            <a:r>
              <a:rPr lang="ru-RU" sz="2200" b="1" spc="-80" dirty="0" err="1">
                <a:solidFill>
                  <a:schemeClr val="tx2">
                    <a:lumMod val="50000"/>
                  </a:schemeClr>
                </a:solidFill>
              </a:rPr>
              <a:t>рекомбиназной</a:t>
            </a:r>
            <a:r>
              <a:rPr lang="ru-RU" sz="2200" b="1" spc="-8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b="1" spc="-80" dirty="0" smtClean="0">
                <a:solidFill>
                  <a:schemeClr val="tx2">
                    <a:lumMod val="50000"/>
                  </a:schemeClr>
                </a:solidFill>
              </a:rPr>
              <a:t>полимеразы)</a:t>
            </a:r>
            <a:endParaRPr lang="ru-RU" sz="2200" spc="-80" dirty="0"/>
          </a:p>
        </p:txBody>
      </p:sp>
    </p:spTree>
    <p:extLst>
      <p:ext uri="{BB962C8B-B14F-4D97-AF65-F5344CB8AC3E}">
        <p14:creationId xmlns:p14="http://schemas.microsoft.com/office/powerpoint/2010/main" val="133444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 rot="16200000">
            <a:off x="5975348" y="726887"/>
            <a:ext cx="6262441" cy="5443653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413822" y="754575"/>
            <a:ext cx="6258959" cy="53848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65348" y="-56351"/>
            <a:ext cx="10683294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Методы, основанные на изотермической амплификации: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995" y="462114"/>
            <a:ext cx="6096000" cy="4938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</a:rPr>
              <a:t>LAMP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петлевая изотермическая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амплификация)</a:t>
            </a:r>
            <a:endParaRPr lang="ru-RU" sz="22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11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484" y="952500"/>
            <a:ext cx="4870130" cy="54900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t="929" b="30811"/>
          <a:stretch/>
        </p:blipFill>
        <p:spPr>
          <a:xfrm>
            <a:off x="6484647" y="1742172"/>
            <a:ext cx="5378131" cy="20865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1637" b="47619"/>
          <a:stretch/>
        </p:blipFill>
        <p:spPr>
          <a:xfrm>
            <a:off x="6484647" y="3828762"/>
            <a:ext cx="5376853" cy="13860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46114" y="5167846"/>
            <a:ext cx="5182186" cy="120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dirty="0">
                <a:solidFill>
                  <a:srgbClr val="236F2A">
                    <a:lumMod val="50000"/>
                  </a:srgbClr>
                </a:solidFill>
              </a:rPr>
              <a:t>Визуализация результатов </a:t>
            </a:r>
            <a:r>
              <a:rPr lang="ru-RU" dirty="0" smtClean="0">
                <a:solidFill>
                  <a:srgbClr val="236F2A">
                    <a:lumMod val="50000"/>
                  </a:srgbClr>
                </a:solidFill>
              </a:rPr>
              <a:t>амплификации </a:t>
            </a:r>
            <a:r>
              <a:rPr lang="ru-RU" sz="1600" dirty="0" smtClean="0">
                <a:solidFill>
                  <a:srgbClr val="236F2A">
                    <a:lumMod val="50000"/>
                  </a:srgbClr>
                </a:solidFill>
              </a:rPr>
              <a:t>(</a:t>
            </a:r>
            <a:r>
              <a:rPr lang="en-US" sz="1600" dirty="0">
                <a:solidFill>
                  <a:srgbClr val="236F2A">
                    <a:lumMod val="50000"/>
                  </a:srgbClr>
                </a:solidFill>
              </a:rPr>
              <a:t>https://www.dia-m.ru/news/izotermicheskaya-amplifikatsiya-s-detektsiey</a:t>
            </a:r>
            <a:r>
              <a:rPr lang="en-US" sz="1600" dirty="0" smtClean="0">
                <a:solidFill>
                  <a:srgbClr val="236F2A">
                    <a:lumMod val="50000"/>
                  </a:srgbClr>
                </a:solidFill>
              </a:rPr>
              <a:t>/</a:t>
            </a:r>
            <a:r>
              <a:rPr lang="ru-RU" sz="1600" dirty="0" smtClean="0">
                <a:solidFill>
                  <a:srgbClr val="236F2A">
                    <a:lumMod val="50000"/>
                  </a:srgbClr>
                </a:solidFill>
              </a:rPr>
              <a:t>)</a:t>
            </a:r>
          </a:p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endParaRPr lang="ru-RU" sz="1600" dirty="0">
              <a:solidFill>
                <a:srgbClr val="236F2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1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6200000">
            <a:off x="3002864" y="-2331137"/>
            <a:ext cx="6858000" cy="1152027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292" b="1600"/>
          <a:stretch/>
        </p:blipFill>
        <p:spPr>
          <a:xfrm>
            <a:off x="1159264" y="1536700"/>
            <a:ext cx="5029760" cy="5168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/>
          <p:cNvPicPr>
            <a:picLocks/>
          </p:cNvPicPr>
          <p:nvPr/>
        </p:nvPicPr>
        <p:blipFill rotWithShape="1">
          <a:blip r:embed="rId3"/>
          <a:srcRect b="2233"/>
          <a:stretch/>
        </p:blipFill>
        <p:spPr>
          <a:xfrm>
            <a:off x="6773388" y="1701800"/>
            <a:ext cx="5044241" cy="5003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264" y="134762"/>
            <a:ext cx="5029760" cy="14019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4620"/>
          <a:stretch/>
        </p:blipFill>
        <p:spPr>
          <a:xfrm>
            <a:off x="2295748" y="317500"/>
            <a:ext cx="3089054" cy="2012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3388" y="134763"/>
            <a:ext cx="5044241" cy="1567037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14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1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6200000">
            <a:off x="3002864" y="-2331136"/>
            <a:ext cx="6858000" cy="1152027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47082" y="1602910"/>
            <a:ext cx="5541298" cy="50568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083" y="226860"/>
            <a:ext cx="5541297" cy="1395624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300136" y="1742260"/>
            <a:ext cx="4448175" cy="2959593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1675689" y="644411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15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7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 rot="16200000">
            <a:off x="4522386" y="-3414158"/>
            <a:ext cx="525529" cy="770169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7084403" y="1954400"/>
            <a:ext cx="6506268" cy="294532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3690058" y="1734251"/>
            <a:ext cx="2190193" cy="77017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880592" y="173934"/>
            <a:ext cx="8737600" cy="1714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CRISPR/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Cas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идентификации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фитопатогенов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8" name="Picture 4" descr="CRISPR technology incorporating amplification strategies: molecular assays  for nucleic acids, proteins, and small molecules - Chemical Science (RSC  Publishing) DOI:10.1039/D0SC06973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5"/>
          <a:stretch/>
        </p:blipFill>
        <p:spPr bwMode="auto">
          <a:xfrm>
            <a:off x="9136853" y="322470"/>
            <a:ext cx="2396689" cy="311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RISPR technology incorporating amplification strategies: molecular assays  for nucleic acids, proteins, and small molecules - Chemical Science (RSC  Publishing) DOI:10.1039/D0SC06973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65"/>
          <a:stretch/>
        </p:blipFill>
        <p:spPr bwMode="auto">
          <a:xfrm>
            <a:off x="9136854" y="3436219"/>
            <a:ext cx="2396689" cy="310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Список – Бесплатные иконки: файлы и пап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466" y="5046066"/>
            <a:ext cx="1133452" cy="11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465353" y="4597130"/>
            <a:ext cx="62850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Используется способность </a:t>
            </a:r>
            <a:r>
              <a:rPr lang="ru-RU" sz="2000" dirty="0"/>
              <a:t>нуклеаз типа </a:t>
            </a:r>
            <a:r>
              <a:rPr lang="ru-RU" sz="2000" dirty="0" err="1"/>
              <a:t>Cas</a:t>
            </a:r>
            <a:r>
              <a:rPr lang="ru-RU" sz="2000" dirty="0"/>
              <a:t> направленно расщеплять заданные последовательности нуклеиновых кислот</a:t>
            </a:r>
          </a:p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Наибольшая </a:t>
            </a:r>
            <a:r>
              <a:rPr lang="ru-RU" sz="2000" dirty="0"/>
              <a:t>специфичность и чувствительность</a:t>
            </a:r>
          </a:p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/>
              <a:t>Широкий выбор диагностических систем</a:t>
            </a:r>
          </a:p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/>
              <a:t>Возможно использование в полевых </a:t>
            </a:r>
            <a:r>
              <a:rPr lang="ru-RU" sz="2000" dirty="0" smtClean="0"/>
              <a:t>условиях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17141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16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34300" y="806583"/>
            <a:ext cx="7701699" cy="3589866"/>
          </a:xfrm>
          <a:prstGeom prst="rect">
            <a:avLst/>
          </a:prstGeom>
          <a:ln>
            <a:solidFill>
              <a:srgbClr val="236F2A"/>
            </a:solidFill>
          </a:ln>
        </p:spPr>
      </p:pic>
    </p:spTree>
    <p:extLst>
      <p:ext uri="{BB962C8B-B14F-4D97-AF65-F5344CB8AC3E}">
        <p14:creationId xmlns:p14="http://schemas.microsoft.com/office/powerpoint/2010/main" val="226302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 rot="16200000">
            <a:off x="4522386" y="-3414158"/>
            <a:ext cx="525529" cy="770169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7069965" y="1968836"/>
            <a:ext cx="6506268" cy="2916453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3690055" y="1734251"/>
            <a:ext cx="2190193" cy="77017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169350" y="174435"/>
            <a:ext cx="8737600" cy="1714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CRISPR/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Cas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идентификации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фитопатогенов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8" name="Picture 4" descr="CRISPR technology incorporating amplification strategies: molecular assays  for nucleic acids, proteins, and small molecules - Chemical Science (RSC  Publishing) DOI:10.1039/D0SC06973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5"/>
          <a:stretch/>
        </p:blipFill>
        <p:spPr bwMode="auto">
          <a:xfrm>
            <a:off x="9124754" y="331560"/>
            <a:ext cx="2396689" cy="311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ubs.rsc.org/image/article/2021/SC/d0sc06973f/d0sc06973f-f4_hi-res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01" y="846061"/>
            <a:ext cx="7701699" cy="3522739"/>
          </a:xfrm>
          <a:prstGeom prst="rect">
            <a:avLst/>
          </a:prstGeom>
          <a:noFill/>
          <a:ln w="38100">
            <a:solidFill>
              <a:srgbClr val="6C92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RISPR technology incorporating amplification strategies: molecular assays  for nucleic acids, proteins, and small molecules - Chemical Science (RSC  Publishing) DOI:10.1039/D0SC06973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65"/>
          <a:stretch/>
        </p:blipFill>
        <p:spPr bwMode="auto">
          <a:xfrm>
            <a:off x="9124753" y="3427062"/>
            <a:ext cx="2396689" cy="310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591" y="846061"/>
            <a:ext cx="7755410" cy="5834137"/>
          </a:xfrm>
          <a:prstGeom prst="rect">
            <a:avLst/>
          </a:prstGeom>
          <a:ln w="38100">
            <a:solidFill>
              <a:srgbClr val="236F2A"/>
            </a:solidFill>
          </a:ln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17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4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6200000">
            <a:off x="3327401" y="-1905003"/>
            <a:ext cx="5994399" cy="1092200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921000" y="114299"/>
            <a:ext cx="8737600" cy="1714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CRISPR/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Cas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идентификации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фитопатогенов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Объект 3"/>
          <p:cNvPicPr>
            <a:picLocks/>
          </p:cNvPicPr>
          <p:nvPr/>
        </p:nvPicPr>
        <p:blipFill rotWithShape="1">
          <a:blip r:embed="rId2"/>
          <a:srcRect t="206"/>
          <a:stretch/>
        </p:blipFill>
        <p:spPr>
          <a:xfrm>
            <a:off x="6948506" y="735496"/>
            <a:ext cx="4659293" cy="5639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106" y="660401"/>
            <a:ext cx="5537207" cy="1841391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/>
          </p:cNvPicPr>
          <p:nvPr>
            <p:ph sz="half" idx="2"/>
          </p:nvPr>
        </p:nvPicPr>
        <p:blipFill rotWithShape="1">
          <a:blip r:embed="rId4"/>
          <a:srcRect l="914" r="942" b="1127"/>
          <a:stretch/>
        </p:blipFill>
        <p:spPr>
          <a:xfrm>
            <a:off x="1081105" y="1962150"/>
            <a:ext cx="5537207" cy="4457698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18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3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6200000">
            <a:off x="3246558" y="-1838675"/>
            <a:ext cx="6353716" cy="109418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heyim\Downloads\PBI-19-394-g007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612" y="715133"/>
            <a:ext cx="5185474" cy="494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571" y="759616"/>
            <a:ext cx="5324081" cy="144842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1571" y="2229139"/>
            <a:ext cx="5319605" cy="26546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516" y="4878831"/>
            <a:ext cx="5324081" cy="781405"/>
          </a:xfrm>
          <a:prstGeom prst="rect">
            <a:avLst/>
          </a:prstGeom>
        </p:spPr>
      </p:pic>
      <p:sp>
        <p:nvSpPr>
          <p:cNvPr id="10" name="Объект 1"/>
          <p:cNvSpPr txBox="1">
            <a:spLocks/>
          </p:cNvSpPr>
          <p:nvPr/>
        </p:nvSpPr>
        <p:spPr>
          <a:xfrm>
            <a:off x="2908300" y="22687"/>
            <a:ext cx="8737600" cy="1714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800" b="1" smtClean="0">
                <a:solidFill>
                  <a:schemeClr val="tx2">
                    <a:lumMod val="50000"/>
                  </a:schemeClr>
                </a:solidFill>
              </a:rPr>
              <a:t>CRISPR/Cas </a:t>
            </a:r>
            <a:r>
              <a:rPr lang="ru-RU" sz="2800" b="1" smtClean="0">
                <a:solidFill>
                  <a:schemeClr val="tx2">
                    <a:lumMod val="50000"/>
                  </a:schemeClr>
                </a:solidFill>
              </a:rPr>
              <a:t>в идентификации фитопатогенов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7732" y="5583037"/>
            <a:ext cx="103632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Детектируемые патогены: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algn="just"/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вирус 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некротической мозаики 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яблони; 2) вирус </a:t>
            </a:r>
            <a:r>
              <a:rPr lang="ru-RU" dirty="0" err="1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ямчатости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стебля 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яблони; </a:t>
            </a:r>
            <a:b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вирус 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бороздчатости стебля 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яблони;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4) вирус </a:t>
            </a:r>
            <a:r>
              <a:rPr lang="ru-RU" dirty="0" err="1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хлоротической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пятнистости листьев 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яблони; </a:t>
            </a:r>
            <a:b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5) </a:t>
            </a:r>
            <a:r>
              <a:rPr lang="ru-RU" dirty="0" err="1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вироид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рубцовой </a:t>
            </a:r>
            <a:r>
              <a:rPr lang="ru-RU" dirty="0" smtClean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кожи яблони.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4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436" y="1038726"/>
            <a:ext cx="9601200" cy="5068503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>
                <a:solidFill>
                  <a:srgbClr val="236F2A"/>
                </a:solidFill>
              </a:rPr>
              <a:t>Цель доклада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осуществить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обзор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современных литературных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источников, посвященных использованию молекулярно-генетических методов в фитосанитарном мониторинге многолетних насаждений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endParaRPr lang="ru-RU" sz="2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3000" b="1" dirty="0" smtClean="0">
                <a:solidFill>
                  <a:srgbClr val="236F2A"/>
                </a:solidFill>
              </a:rPr>
              <a:t>Задачи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26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236F2A"/>
                </a:solidFill>
              </a:rPr>
              <a:t>1</a:t>
            </a:r>
            <a:r>
              <a:rPr lang="ru-RU" sz="3000" b="1" dirty="0" smtClean="0">
                <a:solidFill>
                  <a:srgbClr val="236F2A"/>
                </a:solidFill>
              </a:rPr>
              <a:t>.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Продемонстрировать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последние достижения в области молекулярно-генетических методов диагностики </a:t>
            </a:r>
            <a:r>
              <a:rPr lang="ru-RU" sz="2600" dirty="0" err="1">
                <a:solidFill>
                  <a:schemeClr val="tx2">
                    <a:lumMod val="50000"/>
                  </a:schemeClr>
                </a:solidFill>
              </a:rPr>
              <a:t>фитопатогенов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 и обозначить мировые тенденции данного направления;</a:t>
            </a:r>
          </a:p>
          <a:p>
            <a:pPr marL="0" indent="0">
              <a:buNone/>
            </a:pPr>
            <a:r>
              <a:rPr lang="ru-RU" sz="3000" b="1" dirty="0">
                <a:solidFill>
                  <a:srgbClr val="236F2A"/>
                </a:solidFill>
              </a:rPr>
              <a:t>2</a:t>
            </a:r>
            <a:r>
              <a:rPr lang="ru-RU" sz="3000" b="1" dirty="0" smtClean="0">
                <a:solidFill>
                  <a:srgbClr val="236F2A"/>
                </a:solidFill>
              </a:rPr>
              <a:t>.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Проанализировать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преимущества и ограничения существующих методов идентификации </a:t>
            </a:r>
            <a:r>
              <a:rPr lang="ru-RU" sz="2600" dirty="0" err="1">
                <a:solidFill>
                  <a:schemeClr val="tx2">
                    <a:lumMod val="50000"/>
                  </a:schemeClr>
                </a:solidFill>
              </a:rPr>
              <a:t>фитопатогенов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ru-RU" sz="3000" b="1" dirty="0">
                <a:solidFill>
                  <a:srgbClr val="236F2A"/>
                </a:solidFill>
              </a:rPr>
              <a:t>3</a:t>
            </a:r>
            <a:r>
              <a:rPr lang="ru-RU" sz="3000" b="1" dirty="0" smtClean="0">
                <a:solidFill>
                  <a:srgbClr val="236F2A"/>
                </a:solidFill>
              </a:rPr>
              <a:t>.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</a:rPr>
              <a:t>Показать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</a:rPr>
              <a:t>возможности применения молекулярно-генетических методов диагностики непосредственно в полевых условиях.</a:t>
            </a:r>
          </a:p>
          <a:p>
            <a:endParaRPr lang="ru-RU" dirty="0"/>
          </a:p>
        </p:txBody>
      </p:sp>
      <p:pic>
        <p:nvPicPr>
          <p:cNvPr id="5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29417"/>
          <a:stretch/>
        </p:blipFill>
        <p:spPr>
          <a:xfrm rot="5400000">
            <a:off x="-2202932" y="2952232"/>
            <a:ext cx="6858000" cy="9535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1762341" y="6415238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4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7355"/>
          <a:stretch/>
        </p:blipFill>
        <p:spPr>
          <a:xfrm>
            <a:off x="705949" y="5736812"/>
            <a:ext cx="11486051" cy="1151005"/>
          </a:xfrm>
          <a:prstGeom prst="rect">
            <a:avLst/>
          </a:prstGeom>
        </p:spPr>
      </p:pic>
      <p:pic>
        <p:nvPicPr>
          <p:cNvPr id="5126" name="Picture 6" descr="Секвенирование нуклеиновых кислот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250" y="822832"/>
            <a:ext cx="4263953" cy="2914281"/>
          </a:xfrm>
          <a:prstGeom prst="rect">
            <a:avLst/>
          </a:prstGeom>
          <a:noFill/>
          <a:ln w="38100">
            <a:solidFill>
              <a:srgbClr val="236F2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5681286" y="-2210388"/>
            <a:ext cx="554449" cy="51186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506856" y="163369"/>
            <a:ext cx="9601200" cy="148590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tx1"/>
                </a:solidFill>
              </a:rPr>
              <a:t>Нанопоровое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</a:rPr>
              <a:t>секвенирование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8897741" y="2687437"/>
            <a:ext cx="1914928" cy="4317998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61358" y="4030827"/>
            <a:ext cx="43876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>
                <a:solidFill>
                  <a:srgbClr val="236F2A">
                    <a:lumMod val="50000"/>
                  </a:srgbClr>
                </a:solidFill>
              </a:rPr>
              <a:t>Позволяет идентифицировать патогены до </a:t>
            </a:r>
            <a:r>
              <a:rPr lang="ru-RU" sz="2000" dirty="0" smtClean="0">
                <a:solidFill>
                  <a:srgbClr val="236F2A">
                    <a:lumMod val="50000"/>
                  </a:srgbClr>
                </a:solidFill>
              </a:rPr>
              <a:t>штамма, </a:t>
            </a:r>
            <a:r>
              <a:rPr lang="ru-RU" sz="2000" dirty="0" err="1" smtClean="0">
                <a:solidFill>
                  <a:srgbClr val="236F2A">
                    <a:lumMod val="50000"/>
                  </a:srgbClr>
                </a:solidFill>
              </a:rPr>
              <a:t>патовара</a:t>
            </a:r>
            <a:endParaRPr lang="ru-RU" sz="2000" dirty="0">
              <a:solidFill>
                <a:srgbClr val="236F2A">
                  <a:lumMod val="50000"/>
                </a:srgbClr>
              </a:solidFill>
            </a:endParaRPr>
          </a:p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>
                <a:solidFill>
                  <a:srgbClr val="236F2A">
                    <a:lumMod val="50000"/>
                  </a:srgbClr>
                </a:solidFill>
              </a:rPr>
              <a:t>Низкая стоимость и портативность</a:t>
            </a:r>
          </a:p>
          <a:p>
            <a:pPr marL="384048" lvl="0" indent="-384048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>
                <a:solidFill>
                  <a:srgbClr val="236F2A">
                    <a:lumMod val="50000"/>
                  </a:srgbClr>
                </a:solidFill>
              </a:rPr>
              <a:t>Возможно применение в полевых условиях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08" y="722596"/>
            <a:ext cx="6809217" cy="5208304"/>
          </a:xfrm>
          <a:prstGeom prst="rect">
            <a:avLst/>
          </a:prstGeom>
          <a:ln w="38100">
            <a:solidFill>
              <a:srgbClr val="236F2A"/>
            </a:solidFill>
          </a:ln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20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Секвенатор нанопоровый MinION с комплектом принадлежностей, 512 каналов -  купить в Москве для лаборатории. Есть всё! | Диаэм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9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94" b="24650"/>
          <a:stretch/>
        </p:blipFill>
        <p:spPr bwMode="auto">
          <a:xfrm>
            <a:off x="3609473" y="2800601"/>
            <a:ext cx="2069432" cy="1559646"/>
          </a:xfrm>
          <a:prstGeom prst="rect">
            <a:avLst/>
          </a:prstGeom>
          <a:noFill/>
          <a:ln>
            <a:solidFill>
              <a:srgbClr val="236F2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28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 rot="16200000">
            <a:off x="3851473" y="-977768"/>
            <a:ext cx="5024254" cy="8813536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2564260" y="2018298"/>
            <a:ext cx="7965777" cy="3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5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В</a:t>
            </a:r>
            <a:r>
              <a:rPr lang="ru-RU" sz="2400" dirty="0" smtClean="0">
                <a:solidFill>
                  <a:schemeClr val="tx1"/>
                </a:solidFill>
              </a:rPr>
              <a:t> настоящее время существует широкий выбор </a:t>
            </a:r>
            <a:r>
              <a:rPr lang="ru-RU" sz="2400" dirty="0" smtClean="0">
                <a:solidFill>
                  <a:schemeClr val="tx1"/>
                </a:solidFill>
              </a:rPr>
              <a:t>высокотехнологичных </a:t>
            </a:r>
            <a:r>
              <a:rPr lang="ru-RU" sz="2400" dirty="0" smtClean="0">
                <a:solidFill>
                  <a:schemeClr val="tx1"/>
                </a:solidFill>
              </a:rPr>
              <a:t>молекулярно-генетических </a:t>
            </a:r>
            <a:r>
              <a:rPr lang="ru-RU" sz="2400" dirty="0" smtClean="0">
                <a:solidFill>
                  <a:schemeClr val="tx1"/>
                </a:solidFill>
              </a:rPr>
              <a:t>методов, а также вариантов их комбинаций для достижения наивысшей достоверности и эффективности, методы продолжают усовершенствоваться и адаптироваться к полевым условиям, открывая перед исследователями новые возможности.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29417"/>
          <a:stretch/>
        </p:blipFill>
        <p:spPr>
          <a:xfrm rot="5400000">
            <a:off x="-2202932" y="2952232"/>
            <a:ext cx="6858000" cy="95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0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5293" y="0"/>
            <a:ext cx="9601200" cy="14859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Список использованной литературы: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770" y="442763"/>
            <a:ext cx="11339629" cy="6224738"/>
          </a:xfrm>
        </p:spPr>
        <p:txBody>
          <a:bodyPr>
            <a:noAutofit/>
          </a:bodyPr>
          <a:lstStyle/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Zherdev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A.V.;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Vinogradova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S.V.;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Byzova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N.A.;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Porotikova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E.V.;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Kamionskaya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A.M.;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Dzantiev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B.B. Methods for the Diagnosis of Grapevine Viral Infections: A Review. </a:t>
            </a:r>
            <a:r>
              <a:rPr lang="en-US" sz="1200" i="1" dirty="0">
                <a:solidFill>
                  <a:schemeClr val="tx2">
                    <a:lumMod val="50000"/>
                  </a:schemeClr>
                </a:solidFill>
              </a:rPr>
              <a:t>Agriculture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</a:rPr>
              <a:t>2018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 </a:t>
            </a:r>
            <a:r>
              <a:rPr lang="en-US" sz="1200" i="1" dirty="0">
                <a:solidFill>
                  <a:schemeClr val="tx2">
                    <a:lumMod val="50000"/>
                  </a:schemeClr>
                </a:solidFill>
              </a:rPr>
              <a:t>8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195. </a:t>
            </a:r>
            <a:r>
              <a:rPr lang="ru-RU" sz="1200" u="sng" dirty="0">
                <a:solidFill>
                  <a:schemeClr val="tx2">
                    <a:lumMod val="50000"/>
                  </a:schemeClr>
                </a:solidFill>
              </a:rPr>
              <a:t>https://doi.org/10.3390/agriculture8120195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Patel, R.,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Mitra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B.,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Vinchurkar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Adami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A.,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Patkar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R.,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Giacomozzi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F.,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Lorenzelli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L.,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Baghini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M.S., 2022. A review of recent advances in plant-pathogen detection systems.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Heliyon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 8, e11855.. doi:10.1016/j.heliyon.2022.e11855.</a:t>
            </a: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Detection of Sri Lankan cassava mosaic virus by loop-mediated isothermal amplification using dried reagents / A.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Uke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Khin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K. Kobayashi, T.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Satou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O-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.Kim, et al.- Journal of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Virological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Methods. – 2022. V. 299. </a:t>
            </a:r>
            <a:r>
              <a:rPr lang="en-US" sz="1200" u="sng" dirty="0">
                <a:solidFill>
                  <a:schemeClr val="tx2">
                    <a:lumMod val="50000"/>
                  </a:schemeClr>
                </a:solidFill>
              </a:rPr>
              <a:t>https://doi.org/10.1016/j.jviromet.2021.114336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Marcolungo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L.;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Passera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A.;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Maestri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Segala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E.;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Alfano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Gaffuri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F.;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Marturano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G.;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Casati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P.;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Bianco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P.A.;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Delledonne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 Real-Time On-Site Diagnosis of Quarantine Pathogens in Plant Tissues by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Nanopore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-Based Sequencing. </a:t>
            </a:r>
            <a:r>
              <a:rPr lang="ru-RU" sz="1200" i="1" dirty="0" err="1">
                <a:solidFill>
                  <a:schemeClr val="tx2">
                    <a:lumMod val="50000"/>
                  </a:schemeClr>
                </a:solidFill>
              </a:rPr>
              <a:t>Pathogens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 2022, </a:t>
            </a:r>
            <a:r>
              <a:rPr lang="ru-RU" sz="1200" i="1" dirty="0">
                <a:solidFill>
                  <a:schemeClr val="tx2">
                    <a:lumMod val="50000"/>
                  </a:schemeClr>
                </a:solidFill>
              </a:rPr>
              <a:t>11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199. </a:t>
            </a:r>
            <a:r>
              <a:rPr lang="ru-RU" sz="1200" u="sng" dirty="0">
                <a:solidFill>
                  <a:schemeClr val="tx2">
                    <a:lumMod val="50000"/>
                  </a:schemeClr>
                </a:solidFill>
              </a:rPr>
              <a:t>https://doi.org/10.3390/pathogens11020199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Jiao J, Kong K, Han J, Song S,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Bai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T, Song C, Wang M, Yan Z, Zhang H, Zhang R, Feng J,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Zheng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X. Field detection of multiple RNA viruses/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viroids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in apple using a CRISPR/Cas12a-based visual assay. Plant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Biotechnol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J. 2021 Feb;19(2):394-405.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doi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: 10.1111/pbi.13474.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Epub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2020 Sep 17. PMID: 32886837; PMCID: PMC7868969.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Sharma SK, Gupta OP,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Pathaw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N, Sharma D,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Maibam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A, Sharma P,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Sanasam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J,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Karkute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SG, Kumar S,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Bhattacharjee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B. CRISPR-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Cas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-Led Revolution in Diagnosis and Management of Emerging Plant Viruses: New Avenues Toward Food and Nutritional Security. Front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Nutr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. 2021 Dec 16;8:751512.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doi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: 10.3389/fnut.2021.751512. PMID: 34977113; PMCID: PMC8716883.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Naked-Eye Detection of Grapevine Red-Blotch Viral Infection Using a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Plasmonic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CRISPR Cas12a Assay /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Yongya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Li,†,‡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Hayam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Mansour,‡,§ Tony Wang,∥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Sudarsana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Poojari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,∥ and Feng Li. // s: Anal. Chem. 2019, 91, 11510−11513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 DOI: 10.1021/acs.analchem.9b03545.</a:t>
            </a: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Zhang, Y.,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Xie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Z., Wang, Y., Wang, R.,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Guo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Z.,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Qiu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Y., &amp; He, Y. (2022). Development of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immunocapture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reverse transcription loop-mediated isothermal amplification assays to detect both lily symptomless virus and cucumber mosaic virus. Annals of Applied Biology, 180( 1), 132– 139. </a:t>
            </a:r>
            <a:r>
              <a:rPr lang="en-US" sz="1200" u="sng" dirty="0">
                <a:solidFill>
                  <a:schemeClr val="tx2">
                    <a:lumMod val="50000"/>
                  </a:schemeClr>
                </a:solidFill>
              </a:rPr>
              <a:t>https://doi.org/10.1111/aab.12716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Applications 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of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Recombinase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Polymerase Amplification in Plant Virus Detection / LUO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Xue-cong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(), AN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Meng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-nan, WU Yuan-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hua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XIA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Zi-hao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// Biotechnology Bulletin ›› 2022, Vol. 38 ›› Issue (2): 269-280.doi: 10.13560/j.cnki.biotech.bull.1985.2021-0453.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Kogovšek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P.,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Hodgetts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J., Hall, J.,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Prezelj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N.,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Nikolić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P.,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Mehle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N.,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Lenarčič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R., Rotter, A., Dickinson, M.,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Boonham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N.,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Dermastia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Ravnikar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M., 2015. LAMP assay and rapid sample preparation method for on‐site detection of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flavescence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dorée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phytoplasma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in grapevine. Plant Pathology 64, 286–296.. doi:10.1111/ppa.12266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Matić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Candian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V.,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D’Errico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C.,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Pierro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R.,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Panno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Davino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S.,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Noris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E.,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Tedeschi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R., 2022. In-Field LAMP Detection of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Flavescence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Dorée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Phytoplasma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in Crude Extracts of the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Scaphoideus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titanus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Vector. Agronomy 12, 1645.. doi:10.3390/agronomy12071645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Clr>
                <a:srgbClr val="236F2A"/>
              </a:buClr>
              <a:buSzPct val="250000"/>
              <a:buBlip>
                <a:blip r:embed="rId2"/>
              </a:buBlip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Kogovšek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P.,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Mehle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N.,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Pugelj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A.,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Jakomin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T.,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Schroers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H.-J.,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Ravnikar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M.,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Dermastia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, M., 2017. Rapid loop-mediated isothermal amplification assays for grapevine yellows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phytoplasmas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on crude leaf-vein homogenate has the same performance as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qPCR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. European Journal of Plant Pathology 148, 75–84..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doi:10.1007/s10658-016-1070-z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675689" y="6463363"/>
            <a:ext cx="669224" cy="375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3148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759" y="1301658"/>
            <a:ext cx="680677" cy="45216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35" y="1219127"/>
            <a:ext cx="680677" cy="4521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5876" y="5384800"/>
            <a:ext cx="12207876" cy="1473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76" y="-19249"/>
            <a:ext cx="12207876" cy="1317468"/>
          </a:xfrm>
          <a:prstGeom prst="rect">
            <a:avLst/>
          </a:prstGeom>
        </p:spPr>
      </p:pic>
      <p:pic>
        <p:nvPicPr>
          <p:cNvPr id="1026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708" y="1219127"/>
            <a:ext cx="763228" cy="9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5" y="1"/>
            <a:ext cx="379415" cy="6857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876" y="1"/>
            <a:ext cx="379415" cy="68579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7832" y="1"/>
            <a:ext cx="379415" cy="685799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60675" y="1622781"/>
            <a:ext cx="9294580" cy="2098226"/>
          </a:xfrm>
        </p:spPr>
        <p:txBody>
          <a:bodyPr/>
          <a:lstStyle/>
          <a:p>
            <a:r>
              <a:rPr lang="ru-RU" sz="4400" b="1" dirty="0" smtClean="0"/>
              <a:t>Благодарю за внимание!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060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50" b="1344"/>
          <a:stretch/>
        </p:blipFill>
        <p:spPr>
          <a:xfrm>
            <a:off x="28390" y="499713"/>
            <a:ext cx="5077617" cy="635828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913213" y="0"/>
            <a:ext cx="7278787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17562" cy="660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795" y="383060"/>
            <a:ext cx="4775321" cy="755813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Фитопатогены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42232" y="5565830"/>
            <a:ext cx="1781870" cy="566907"/>
          </a:xfrm>
          <a:solidFill>
            <a:schemeClr val="bg2"/>
          </a:solidFill>
          <a:ln>
            <a:solidFill>
              <a:srgbClr val="442E6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Вироиды</a:t>
            </a:r>
            <a:endParaRPr lang="ru-RU" sz="320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75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7338" y="813381"/>
            <a:ext cx="3912138" cy="27819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680936" y="10615"/>
            <a:ext cx="652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Фитосанитарный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мониторинг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44966" y="3679338"/>
            <a:ext cx="1777289" cy="555217"/>
          </a:xfrm>
          <a:prstGeom prst="rect">
            <a:avLst/>
          </a:prstGeom>
          <a:solidFill>
            <a:schemeClr val="bg2"/>
          </a:solidFill>
          <a:ln>
            <a:solidFill>
              <a:srgbClr val="442E6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32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Грибы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58373" y="3678856"/>
            <a:ext cx="1942937" cy="555217"/>
          </a:xfrm>
          <a:prstGeom prst="rect">
            <a:avLst/>
          </a:prstGeom>
          <a:solidFill>
            <a:schemeClr val="bg2"/>
          </a:solidFill>
          <a:ln>
            <a:solidFill>
              <a:srgbClr val="442E6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32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Бактерии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5747" y="0"/>
            <a:ext cx="241933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161794" y="4726280"/>
            <a:ext cx="2408608" cy="555217"/>
          </a:xfrm>
          <a:prstGeom prst="rect">
            <a:avLst/>
          </a:prstGeom>
          <a:solidFill>
            <a:schemeClr val="bg2"/>
          </a:solidFill>
          <a:ln>
            <a:solidFill>
              <a:srgbClr val="442E6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3200" dirty="0" err="1" smtClean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Фитоплазмы</a:t>
            </a:r>
            <a:endParaRPr lang="ru-RU" sz="320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73364" y="4707764"/>
            <a:ext cx="1619425" cy="555217"/>
          </a:xfrm>
          <a:prstGeom prst="rect">
            <a:avLst/>
          </a:prstGeom>
          <a:solidFill>
            <a:schemeClr val="bg2"/>
          </a:solidFill>
          <a:ln>
            <a:solidFill>
              <a:srgbClr val="442E6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32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Вирусы</a:t>
            </a:r>
            <a:endParaRPr lang="ru-RU" sz="3200" b="1" dirty="0">
              <a:ln w="0">
                <a:solidFill>
                  <a:schemeClr val="tx1"/>
                </a:solidFill>
              </a:ln>
              <a:solidFill>
                <a:srgbClr val="236F2A"/>
              </a:solidFill>
            </a:endParaRPr>
          </a:p>
        </p:txBody>
      </p:sp>
      <p:cxnSp>
        <p:nvCxnSpPr>
          <p:cNvPr id="10" name="Прямая со стрелкой 9"/>
          <p:cNvCxnSpPr>
            <a:endCxn id="11" idx="3"/>
          </p:cNvCxnSpPr>
          <p:nvPr/>
        </p:nvCxnSpPr>
        <p:spPr>
          <a:xfrm flipH="1">
            <a:off x="7101310" y="3492594"/>
            <a:ext cx="1000719" cy="463871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332422" y="4272926"/>
            <a:ext cx="21340" cy="464342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496052" y="3595345"/>
            <a:ext cx="50401" cy="1967196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861025" y="3429000"/>
            <a:ext cx="1174427" cy="486987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681151" y="3541963"/>
            <a:ext cx="1063158" cy="1461926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бъект 2"/>
          <p:cNvSpPr txBox="1">
            <a:spLocks/>
          </p:cNvSpPr>
          <p:nvPr/>
        </p:nvSpPr>
        <p:spPr>
          <a:xfrm>
            <a:off x="11762341" y="6415238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0506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84762" y="866273"/>
            <a:ext cx="6155788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4730" y="866272"/>
            <a:ext cx="4699132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961" y="351692"/>
            <a:ext cx="10683294" cy="14859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етоды, основанные на полимеразной цепной реакции: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80824" y="2087976"/>
            <a:ext cx="4603937" cy="39704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Классическая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ОТ-ПЦР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 в реальном времени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Вложенная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Мультиплексная ПЦР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Цифровая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Иммуно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-ПЦР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</p:txBody>
      </p:sp>
      <p:pic>
        <p:nvPicPr>
          <p:cNvPr id="7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изотермическая ПЦР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3"/>
          <a:stretch/>
        </p:blipFill>
        <p:spPr bwMode="auto">
          <a:xfrm>
            <a:off x="5975374" y="1028164"/>
            <a:ext cx="5784276" cy="533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1839341" y="6444113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492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84762" y="866273"/>
            <a:ext cx="6155788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4730" y="866272"/>
            <a:ext cx="4562376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961" y="351692"/>
            <a:ext cx="10683294" cy="14859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етоды, основанные на полимеразной цепной реакции: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80824" y="2087976"/>
            <a:ext cx="4603937" cy="39704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Классическая ПЦР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ОТ-ПЦР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 в реальном времени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Вложенная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Мультиплексная ПЦР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Цифровая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Иммуно-ПЦР</a:t>
            </a:r>
          </a:p>
          <a:p>
            <a:pPr marL="0" indent="0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</p:txBody>
      </p:sp>
      <p:pic>
        <p:nvPicPr>
          <p:cNvPr id="7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1829716" y="6482613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286" y="1020628"/>
            <a:ext cx="5866739" cy="53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84762" y="866273"/>
            <a:ext cx="6155788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4730" y="866272"/>
            <a:ext cx="4562376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961" y="351692"/>
            <a:ext cx="10683294" cy="14859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етоды, основанные на полимеразной цепной реакции: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80824" y="2087976"/>
            <a:ext cx="4603937" cy="39704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Классическая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ОТ-ПЦР</a:t>
            </a:r>
          </a:p>
          <a:p>
            <a:r>
              <a:rPr lang="ru-RU" sz="2800" b="1" spc="-100" dirty="0" smtClean="0">
                <a:solidFill>
                  <a:srgbClr val="C00000"/>
                </a:solidFill>
              </a:rPr>
              <a:t>ПЦР в реальном времени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Вложенная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Мультиплексная ПЦР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Цифровая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Иммуно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-ПЦР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</p:txBody>
      </p:sp>
      <p:pic>
        <p:nvPicPr>
          <p:cNvPr id="7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www.helicon.ru/upload/images/Products-2020/fig2_dpc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61" y="1116656"/>
            <a:ext cx="5939080" cy="514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1829716" y="6482613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6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32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84762" y="866273"/>
            <a:ext cx="6155788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4730" y="866272"/>
            <a:ext cx="4562376" cy="569815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961" y="351692"/>
            <a:ext cx="10683294" cy="14859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етоды, основанные на полимеразной цепной реакции: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80824" y="2087976"/>
            <a:ext cx="4603937" cy="39704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Классическая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ОТ-ПЦР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 в реальном времени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Вложенная ПЦР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Мультиплексная ПЦР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Цифровая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ПЦР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Иммуно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-ПЦР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</p:txBody>
      </p:sp>
      <p:pic>
        <p:nvPicPr>
          <p:cNvPr id="7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1829716" y="6482613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7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035" y="974720"/>
            <a:ext cx="5576420" cy="550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8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 rot="16200000">
            <a:off x="6142273" y="-1590239"/>
            <a:ext cx="650881" cy="4033358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5247366" y="471282"/>
            <a:ext cx="2221395" cy="1031350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005" y="191829"/>
            <a:ext cx="9601200" cy="14859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Мультиплексная ПЦР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3024997" y="-4102101"/>
            <a:ext cx="4447786" cy="358140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Список – Бесплатные иконки: файлы и пап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657" y="5054400"/>
            <a:ext cx="1133452" cy="11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1943" b="26568"/>
          <a:stretch/>
        </p:blipFill>
        <p:spPr>
          <a:xfrm>
            <a:off x="5963423" y="836031"/>
            <a:ext cx="5551392" cy="3011324"/>
          </a:xfrm>
          <a:prstGeom prst="rect">
            <a:avLst/>
          </a:prstGeom>
        </p:spPr>
      </p:pic>
      <p:pic>
        <p:nvPicPr>
          <p:cNvPr id="6" name="Picture 2" descr="Федеральное государственное бюджетное научное учреждение &quot;Северо-Кавказский  федеральный научный центр садоводства, виноградарства, винодел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89" y="101308"/>
            <a:ext cx="662105" cy="7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094" y="-2937213"/>
            <a:ext cx="6020362" cy="27273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2772" y="4784331"/>
            <a:ext cx="834458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Одновременная </a:t>
            </a:r>
            <a:r>
              <a:rPr lang="ru-RU" sz="2000" dirty="0" err="1" smtClean="0"/>
              <a:t>детекция</a:t>
            </a:r>
            <a:r>
              <a:rPr lang="ru-RU" sz="2000" dirty="0" smtClean="0"/>
              <a:t> нескольких </a:t>
            </a:r>
            <a:r>
              <a:rPr lang="ru-RU" sz="2000" dirty="0"/>
              <a:t>объектов-мишеней в одной </a:t>
            </a:r>
            <a:r>
              <a:rPr lang="ru-RU" sz="2000" dirty="0" smtClean="0"/>
              <a:t>реакции</a:t>
            </a:r>
          </a:p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Уменьшение временных и трудовых затрат</a:t>
            </a:r>
          </a:p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Использование нескольких пар </a:t>
            </a:r>
            <a:r>
              <a:rPr lang="ru-RU" sz="2000" dirty="0"/>
              <a:t>праймеров</a:t>
            </a:r>
            <a:r>
              <a:rPr lang="ru-RU" sz="2000" dirty="0" smtClean="0"/>
              <a:t>, дающих фрагменты различающейся длины</a:t>
            </a:r>
            <a:endParaRPr lang="en-US" sz="2000" dirty="0" smtClean="0"/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1829716" y="6482613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8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5255" y="3791750"/>
            <a:ext cx="5138586" cy="699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1400" dirty="0" smtClean="0"/>
              <a:t>(</a:t>
            </a:r>
            <a:r>
              <a:rPr lang="en-US" sz="1400" dirty="0"/>
              <a:t>Multiplex RT-PCR Method for the Simultaneous Detection of Nine Grapevine </a:t>
            </a:r>
            <a:r>
              <a:rPr lang="en-US" sz="1400" dirty="0" smtClean="0"/>
              <a:t>Viruses</a:t>
            </a:r>
            <a:r>
              <a:rPr lang="ru-RU" sz="1400" dirty="0" smtClean="0"/>
              <a:t> / </a:t>
            </a:r>
            <a:r>
              <a:rPr lang="en-US" sz="1400" dirty="0" smtClean="0"/>
              <a:t>Uyeda</a:t>
            </a:r>
            <a:r>
              <a:rPr lang="en-US" sz="1400" dirty="0"/>
              <a:t>, I., </a:t>
            </a:r>
            <a:r>
              <a:rPr lang="en-US" sz="1400" dirty="0" err="1"/>
              <a:t>Masuta</a:t>
            </a:r>
            <a:r>
              <a:rPr lang="en-US" sz="1400" dirty="0"/>
              <a:t>, C. </a:t>
            </a:r>
            <a:r>
              <a:rPr lang="ru-RU" sz="1400" dirty="0" smtClean="0"/>
              <a:t>//</a:t>
            </a:r>
            <a:r>
              <a:rPr lang="en-US" sz="1400" dirty="0" smtClean="0"/>
              <a:t> </a:t>
            </a:r>
            <a:r>
              <a:rPr lang="en-US" sz="1400" dirty="0"/>
              <a:t>Plant Virology Protocols. Methods in Molecular Biology, </a:t>
            </a:r>
            <a:r>
              <a:rPr lang="en-US" sz="1400" dirty="0" smtClean="0"/>
              <a:t>V. 1236, 2015)</a:t>
            </a:r>
            <a:endParaRPr lang="en-US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/>
          <a:srcRect l="2009"/>
          <a:stretch/>
        </p:blipFill>
        <p:spPr>
          <a:xfrm>
            <a:off x="770021" y="836031"/>
            <a:ext cx="5210691" cy="359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3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 rot="16200000">
            <a:off x="6262500" y="-1748503"/>
            <a:ext cx="419432" cy="4033358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Список – Бесплатные иконки: файлы и пап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013" y="4955623"/>
            <a:ext cx="1375575" cy="137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5216" y="22402"/>
            <a:ext cx="9601200" cy="14859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Цифровая ПЦР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3327785" y="-2103710"/>
            <a:ext cx="6240072" cy="11488357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https://www.helicon.ru/upload/images/Products-2020/fig5_dpc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" r="1201" b="5283"/>
          <a:stretch/>
        </p:blipFill>
        <p:spPr bwMode="auto">
          <a:xfrm>
            <a:off x="920968" y="629183"/>
            <a:ext cx="10934701" cy="408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16200000">
            <a:off x="-3181347" y="3181349"/>
            <a:ext cx="6858000" cy="49530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236F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10340" y="4886021"/>
            <a:ext cx="9525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65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Наибольшая точность и </a:t>
            </a:r>
            <a:r>
              <a:rPr lang="ru-RU" sz="2000" dirty="0" err="1" smtClean="0"/>
              <a:t>воспроизводимость</a:t>
            </a:r>
            <a:r>
              <a:rPr lang="ru-RU" sz="2000" dirty="0" smtClean="0"/>
              <a:t> </a:t>
            </a:r>
          </a:p>
          <a:p>
            <a:pPr marL="384048" lvl="0" indent="-384048">
              <a:lnSpc>
                <a:spcPct val="65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ПЦР реакция проходит параллельно в каждой капле образца</a:t>
            </a:r>
          </a:p>
          <a:p>
            <a:pPr marL="384048" lvl="0" indent="-384048">
              <a:lnSpc>
                <a:spcPct val="65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Минимизируется влияние ингибиторов</a:t>
            </a:r>
          </a:p>
          <a:p>
            <a:pPr marL="384048" lvl="0" indent="-384048">
              <a:lnSpc>
                <a:spcPct val="65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Определение </a:t>
            </a:r>
            <a:r>
              <a:rPr lang="ru-RU" sz="2000" dirty="0"/>
              <a:t>абсолютного количества </a:t>
            </a:r>
            <a:r>
              <a:rPr lang="ru-RU" sz="2000" dirty="0" smtClean="0"/>
              <a:t>ДНК без калибровочной кривой</a:t>
            </a:r>
          </a:p>
          <a:p>
            <a:pPr marL="384048" lvl="0" indent="-384048">
              <a:lnSpc>
                <a:spcPct val="65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ru-RU" sz="2000" dirty="0" smtClean="0"/>
              <a:t>Чувствительность </a:t>
            </a:r>
            <a:r>
              <a:rPr lang="ru-RU" sz="2000" dirty="0"/>
              <a:t>к низким концентрациям </a:t>
            </a:r>
            <a:r>
              <a:rPr lang="ru-RU" sz="2000" dirty="0" err="1"/>
              <a:t>фитопатогенов</a:t>
            </a:r>
            <a:r>
              <a:rPr lang="ru-RU" sz="2000" dirty="0"/>
              <a:t> в </a:t>
            </a:r>
            <a:r>
              <a:rPr lang="ru-RU" sz="2000" dirty="0" smtClean="0"/>
              <a:t>образцах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1829716" y="6343467"/>
            <a:ext cx="341697" cy="36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9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2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Другая 16">
      <a:dk1>
        <a:sysClr val="windowText" lastClr="000000"/>
      </a:dk1>
      <a:lt1>
        <a:sysClr val="window" lastClr="FFFFFF"/>
      </a:lt1>
      <a:dk2>
        <a:srgbClr val="236F2A"/>
      </a:dk2>
      <a:lt2>
        <a:srgbClr val="FFFFFF"/>
      </a:lt2>
      <a:accent1>
        <a:srgbClr val="95C866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10032</TotalTime>
  <Words>513</Words>
  <Application>Microsoft Office PowerPoint</Application>
  <PresentationFormat>Широкоэкранный</PresentationFormat>
  <Paragraphs>135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Franklin Gothic Book</vt:lpstr>
      <vt:lpstr>Times New Roman</vt:lpstr>
      <vt:lpstr>Wingdings</vt:lpstr>
      <vt:lpstr>Crop</vt:lpstr>
      <vt:lpstr>Применение молекулярно-генетических методов  в фитосанитарном мониторинге</vt:lpstr>
      <vt:lpstr>Презентация PowerPoint</vt:lpstr>
      <vt:lpstr>Фитопатогены  </vt:lpstr>
      <vt:lpstr>Методы, основанные на полимеразной цепной реакции:</vt:lpstr>
      <vt:lpstr>Методы, основанные на полимеразной цепной реакции:</vt:lpstr>
      <vt:lpstr>Методы, основанные на полимеразной цепной реакции:</vt:lpstr>
      <vt:lpstr>Методы, основанные на полимеразной цепной реакции:</vt:lpstr>
      <vt:lpstr>Мультиплексная ПЦР</vt:lpstr>
      <vt:lpstr>Цифровая ПЦР</vt:lpstr>
      <vt:lpstr>ПЦР с иммунозахватом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Нанопоровое секвенирование</vt:lpstr>
      <vt:lpstr>Презентация PowerPoint</vt:lpstr>
      <vt:lpstr>Список использованной литературы: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«Применение молекулярно-генетических методов в фитосанитарном мониторинге»</dc:title>
  <dc:creator>Дарья Карпова</dc:creator>
  <cp:lastModifiedBy>Дарья Карпова</cp:lastModifiedBy>
  <cp:revision>230</cp:revision>
  <dcterms:created xsi:type="dcterms:W3CDTF">2023-01-18T15:39:39Z</dcterms:created>
  <dcterms:modified xsi:type="dcterms:W3CDTF">2023-02-06T19:15:13Z</dcterms:modified>
</cp:coreProperties>
</file>