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3501" autoAdjust="0"/>
  </p:normalViewPr>
  <p:slideViewPr>
    <p:cSldViewPr snapToGrid="0">
      <p:cViewPr>
        <p:scale>
          <a:sx n="66" d="100"/>
          <a:sy n="66" d="100"/>
        </p:scale>
        <p:origin x="1020" y="1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9134967-4CCC-DB97-127B-44FB51F4C5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3807837-DBE9-4EC2-0C61-75A1EB475B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AE21754-0C60-1BCE-D552-AC653C204B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D818C-09BE-423B-8FDD-360D4E0E56CC}" type="datetimeFigureOut">
              <a:rPr lang="ru-RU" smtClean="0"/>
              <a:t>06.02.2023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17E4B9E-C372-B7B0-7D9B-73BD8104DD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EC92A2C-F83C-06CB-B424-50D5BB8606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13921-F665-4845-B9D1-A7E7116C6A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3073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E538C6D-0789-EF4C-59F0-0737327081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F30A4DC-B5B8-AD34-D672-7F17C023F91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8E78E77-9C63-BD62-F312-09E4796D98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D818C-09BE-423B-8FDD-360D4E0E56CC}" type="datetimeFigureOut">
              <a:rPr lang="ru-RU" smtClean="0"/>
              <a:t>06.02.2023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A405CDB-C08A-749D-E697-7BE245A657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CD24D26-E55E-4168-4EBA-7059B39B2A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13921-F665-4845-B9D1-A7E7116C6A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6074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917137F4-442E-96B9-2639-C7E7E269F35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9D2395AA-F869-B636-E790-8D7A73040A2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131A352-E993-D4A6-F36A-15D0B2CB1C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D818C-09BE-423B-8FDD-360D4E0E56CC}" type="datetimeFigureOut">
              <a:rPr lang="ru-RU" smtClean="0"/>
              <a:t>06.02.2023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3737BC6-915C-B571-66BA-BD99836BDA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23D325D-C290-B550-EBCC-B01134B265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13921-F665-4845-B9D1-A7E7116C6A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38248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AF54A83-AA06-631A-6120-7136928F34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F689FA9-4EEA-E631-D58F-6ED54CF9A2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DBDDC4F-BCB9-FA8D-97CA-00CE7211E8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D818C-09BE-423B-8FDD-360D4E0E56CC}" type="datetimeFigureOut">
              <a:rPr lang="ru-RU" smtClean="0"/>
              <a:t>06.02.2023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8255652-8CB1-FBA3-69BF-ED71739B83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5890C51-212A-5489-82D4-14E7E08EBB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13921-F665-4845-B9D1-A7E7116C6A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86360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AA9A0FA-B734-E5C3-8718-12B9386312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443FB5B-C5EB-FEFE-A74C-E3A64B040F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E6B518E-A92E-9B60-2F6D-FB9A4DFA9E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D818C-09BE-423B-8FDD-360D4E0E56CC}" type="datetimeFigureOut">
              <a:rPr lang="ru-RU" smtClean="0"/>
              <a:t>06.02.2023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5219E03-CC89-6FA6-9602-293BD52B37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8E49B71-C255-5916-4925-A2423CE884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13921-F665-4845-B9D1-A7E7116C6A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24924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FF54B29-2D79-3138-9643-53E87E55C3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3E6BDE6-89FC-45DE-3BD7-04BCD089262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54D273F-7F3D-E6A0-C29E-CCF1598A5D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9330BFD-8C5A-27CC-7654-B65FB00D97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D818C-09BE-423B-8FDD-360D4E0E56CC}" type="datetimeFigureOut">
              <a:rPr lang="ru-RU" smtClean="0"/>
              <a:t>06.02.2023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0493516-BE29-37BA-F9B8-0498FD89EB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995DF82-5593-8E8F-11EA-84401DC2C3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13921-F665-4845-B9D1-A7E7116C6A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0927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1784FCA-D991-352C-0819-F6C5CA9BFE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01AEBD1-8490-1CDB-C37E-D12977C9D0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94B371AF-7B7A-6EBD-04D9-75A812D7C1C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200FCBBD-E030-AC91-5004-F2B540A16D5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61B0CDB2-7AC7-BC66-AC62-6D2DB8F521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C5F11651-AAF4-D7ED-2045-B17D9C2BE4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D818C-09BE-423B-8FDD-360D4E0E56CC}" type="datetimeFigureOut">
              <a:rPr lang="ru-RU" smtClean="0"/>
              <a:t>06.02.2023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417390DC-0DAF-49CB-DF0E-858BFFB6C8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D49DDE68-4EC6-7D80-6BA1-641A1870A2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13921-F665-4845-B9D1-A7E7116C6A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07276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FC2B040-399E-F78A-88E6-AEFA979DFD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D42A7C3B-C138-84B2-37F7-B559380C45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D818C-09BE-423B-8FDD-360D4E0E56CC}" type="datetimeFigureOut">
              <a:rPr lang="ru-RU" smtClean="0"/>
              <a:t>06.02.2023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71D2D34E-666C-E8C5-66A3-CA4E01EFFB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E503FD23-B4CE-97EA-F674-5A213073D3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13921-F665-4845-B9D1-A7E7116C6A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46909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257400B6-97F5-1DAA-C61F-C8ED0E81B4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D818C-09BE-423B-8FDD-360D4E0E56CC}" type="datetimeFigureOut">
              <a:rPr lang="ru-RU" smtClean="0"/>
              <a:t>06.02.2023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FDD5D489-9889-F1D7-8E14-F545C3E689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85136E00-36C2-67E5-8A99-E406E332C8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13921-F665-4845-B9D1-A7E7116C6A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76780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D21DB44-AF81-AB93-7A54-CC1658F7AD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6A72EA9-F5CA-E37A-9D24-FA14E2ECFD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6C5EFB6-0852-F318-2F80-4EE29BF9FF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1A50589-78E8-80A5-494C-6A2A235511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D818C-09BE-423B-8FDD-360D4E0E56CC}" type="datetimeFigureOut">
              <a:rPr lang="ru-RU" smtClean="0"/>
              <a:t>06.02.2023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98EEA14-EA2F-E574-71CA-987EC828F4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6527267-AD7F-30AA-CF4B-DB068A14A1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13921-F665-4845-B9D1-A7E7116C6A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72380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894E3AC-D51F-27C3-517F-A8B1A2017B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CBA6CBD7-1F48-7CAE-12EE-8FED15B95FB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8E226A67-EF30-7A18-204F-83044A63017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3FE4E08-4365-CE5E-EF9D-604ADCCCCA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D818C-09BE-423B-8FDD-360D4E0E56CC}" type="datetimeFigureOut">
              <a:rPr lang="ru-RU" smtClean="0"/>
              <a:t>06.02.2023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B5207F4-03EB-FFAA-2725-E90C1E36D2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F57D376-4235-CB5E-E0A1-9EE5EB76E0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13921-F665-4845-B9D1-A7E7116C6A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32264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89000"/>
            <a:lum/>
          </a:blip>
          <a:srcRect/>
          <a:stretch>
            <a:fillRect t="-74000" b="-7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9622A0F-7EE4-12EB-6712-328D72A2F3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76DFD15-9E1B-C510-B57E-0A0CE56C12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D0F6E61-60C1-0220-6A96-DFEEB34BD62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0D818C-09BE-423B-8FDD-360D4E0E56CC}" type="datetimeFigureOut">
              <a:rPr lang="ru-RU" smtClean="0"/>
              <a:t>06.02.2023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66FC6FF-F291-2FB9-DACE-96D492CD455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95BBE3E-CE1D-AF1E-8B19-CE068067EF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913921-F665-4845-B9D1-A7E7116C6A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94519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1586B99-28C6-2B04-441B-9A141227846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16429" y="908502"/>
            <a:ext cx="10270671" cy="2439535"/>
          </a:xfrm>
          <a:ln>
            <a:noFill/>
          </a:ln>
        </p:spPr>
        <p:txBody>
          <a:bodyPr>
            <a:normAutofit fontScale="90000"/>
          </a:bodyPr>
          <a:lstStyle/>
          <a:p>
            <a:pPr algn="l"/>
            <a:r>
              <a:rPr lang="ru-RU" dirty="0">
                <a:latin typeface="Book Antiqua" panose="02040602050305030304" pitchFamily="18" charset="0"/>
              </a:rPr>
              <a:t>Молекулярно-биологические методы защиты растений от вирусов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F9809B78-67B3-62A8-16B7-5CB241076D0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6429" y="3509963"/>
            <a:ext cx="9144000" cy="1655762"/>
          </a:xfrm>
        </p:spPr>
        <p:txBody>
          <a:bodyPr/>
          <a:lstStyle/>
          <a:p>
            <a:pPr algn="l"/>
            <a:r>
              <a:rPr lang="ru-RU" dirty="0">
                <a:latin typeface="Bookman Old Style" panose="02050604050505020204" pitchFamily="18" charset="0"/>
              </a:rPr>
              <a:t>ФНЦ Селекции и питомниководства</a:t>
            </a:r>
          </a:p>
          <a:p>
            <a:pPr algn="l"/>
            <a:r>
              <a:rPr lang="ru-RU" dirty="0">
                <a:latin typeface="Bookman Old Style" panose="02050604050505020204" pitchFamily="18" charset="0"/>
              </a:rPr>
              <a:t>Докладчик: м. н. с. лаборатории вирусологии</a:t>
            </a:r>
          </a:p>
          <a:p>
            <a:pPr algn="l"/>
            <a:r>
              <a:rPr lang="ru-RU" dirty="0">
                <a:latin typeface="Bookman Old Style" panose="02050604050505020204" pitchFamily="18" charset="0"/>
              </a:rPr>
              <a:t>Федорович С. В.</a:t>
            </a:r>
          </a:p>
          <a:p>
            <a:endParaRPr lang="ru-RU" dirty="0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147CC03E-8435-EBFE-BC65-03CAB15408B1}"/>
              </a:ext>
            </a:extLst>
          </p:cNvPr>
          <p:cNvSpPr/>
          <p:nvPr/>
        </p:nvSpPr>
        <p:spPr>
          <a:xfrm>
            <a:off x="636813" y="1077687"/>
            <a:ext cx="179615" cy="3690256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E0B1809C-0741-ED10-39E7-3F6417390046}"/>
              </a:ext>
            </a:extLst>
          </p:cNvPr>
          <p:cNvCxnSpPr>
            <a:cxnSpLocks/>
          </p:cNvCxnSpPr>
          <p:nvPr/>
        </p:nvCxnSpPr>
        <p:spPr>
          <a:xfrm>
            <a:off x="914400" y="3348037"/>
            <a:ext cx="9648000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609072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7256FCB-16E0-3F7D-773D-10451904244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>
                <a:latin typeface="Bookman Old Style" panose="02050604050505020204" pitchFamily="18" charset="0"/>
              </a:rPr>
              <a:t>СПАСИБО ЗА ВНИМАНИЕ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C29C8AAD-BD70-5F7F-C59D-C244F750C3E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894832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A2E685F-A866-2B0D-694B-5F5DA6F698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u="sng" dirty="0">
                <a:latin typeface="Book Antiqua" panose="02040602050305030304" pitchFamily="18" charset="0"/>
              </a:rPr>
              <a:t>Вирусы садовых растений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A54DD69-F930-F69C-7239-45EC640608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>
                <a:latin typeface="Bookman Old Style" panose="02050604050505020204" pitchFamily="18" charset="0"/>
              </a:rPr>
              <a:t>В большинства своём представлены 2-я родами</a:t>
            </a:r>
          </a:p>
          <a:p>
            <a:r>
              <a:rPr lang="ru-RU" sz="2400" dirty="0" err="1"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Иларвирусы</a:t>
            </a:r>
            <a:r>
              <a:rPr lang="ru-RU" sz="2400" dirty="0"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en-US" sz="2400" i="1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Ilarvirus</a:t>
            </a:r>
            <a:r>
              <a:rPr lang="ru-RU" sz="24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– </a:t>
            </a:r>
            <a:r>
              <a:rPr lang="en-US" sz="2400" i="1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Apple mosaic virus; Blackberry chlorotic ringspot virus; Prune dwarf virus; Prunus necrotic ringspot virus; Strawberry necrotic shock virus</a:t>
            </a:r>
            <a:r>
              <a:rPr lang="en-US" sz="24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 </a:t>
            </a:r>
            <a:r>
              <a:rPr lang="ru-RU" sz="240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д.р</a:t>
            </a:r>
            <a:r>
              <a:rPr lang="ru-RU" sz="24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400" dirty="0" err="1">
                <a:latin typeface="Bookman Old Style" panose="02050604050505020204" pitchFamily="18" charset="0"/>
              </a:rPr>
              <a:t>Неповирусы</a:t>
            </a:r>
            <a:r>
              <a:rPr lang="ru-RU" sz="2400" dirty="0">
                <a:latin typeface="Bookman Old Style" panose="02050604050505020204" pitchFamily="18" charset="0"/>
              </a:rPr>
              <a:t> (</a:t>
            </a:r>
            <a:r>
              <a:rPr lang="en-US" sz="2400" i="1" dirty="0" err="1">
                <a:latin typeface="Bookman Old Style" panose="02050604050505020204" pitchFamily="18" charset="0"/>
              </a:rPr>
              <a:t>Nepovirus</a:t>
            </a:r>
            <a:r>
              <a:rPr lang="ru-RU" sz="2400" dirty="0">
                <a:latin typeface="Bookman Old Style" panose="02050604050505020204" pitchFamily="18" charset="0"/>
              </a:rPr>
              <a:t>) - </a:t>
            </a:r>
            <a:r>
              <a:rPr lang="en-US" sz="2400" i="1" dirty="0">
                <a:latin typeface="Bookman Old Style" panose="02050604050505020204" pitchFamily="18" charset="0"/>
              </a:rPr>
              <a:t>Apricot latent ringspot virus; Cherry leaf roll virus; Grapevine Anatolian ringspot virus; Grapevine Bulgarian latent virus; Grapevine Tunisian ringspot virus; Grapevine chrome mosaic virus</a:t>
            </a:r>
            <a:r>
              <a:rPr lang="ru-RU" sz="2400" dirty="0">
                <a:latin typeface="Bookman Old Style" panose="02050604050505020204" pitchFamily="18" charset="0"/>
              </a:rPr>
              <a:t> и </a:t>
            </a:r>
            <a:r>
              <a:rPr lang="ru-RU" sz="2400" dirty="0" err="1">
                <a:latin typeface="Bookman Old Style" panose="02050604050505020204" pitchFamily="18" charset="0"/>
              </a:rPr>
              <a:t>д.р</a:t>
            </a:r>
            <a:r>
              <a:rPr lang="ru-RU" sz="2400" dirty="0">
                <a:latin typeface="Bookman Old Style" panose="02050604050505020204" pitchFamily="18" charset="0"/>
              </a:rPr>
              <a:t>.</a:t>
            </a:r>
          </a:p>
          <a:p>
            <a:pPr marL="0" indent="0">
              <a:buNone/>
            </a:pPr>
            <a:r>
              <a:rPr lang="ru-RU" b="1" dirty="0" err="1">
                <a:latin typeface="Bookman Old Style" panose="02050604050505020204" pitchFamily="18" charset="0"/>
              </a:rPr>
              <a:t>Вироиды</a:t>
            </a:r>
            <a:r>
              <a:rPr lang="ru-RU" b="1" dirty="0">
                <a:latin typeface="Bookman Old Style" panose="02050604050505020204" pitchFamily="18" charset="0"/>
              </a:rPr>
              <a:t> семейства </a:t>
            </a:r>
            <a:r>
              <a:rPr lang="en-US" sz="2400" i="1" dirty="0" err="1">
                <a:effectLst/>
                <a:latin typeface="Bookman Old Style" panose="02050604050505020204" pitchFamily="18" charset="0"/>
              </a:rPr>
              <a:t>Pospiviroidae</a:t>
            </a:r>
            <a:r>
              <a:rPr lang="ru-RU" sz="2400" dirty="0">
                <a:effectLst/>
                <a:latin typeface="Bookman Old Style" panose="02050604050505020204" pitchFamily="18" charset="0"/>
              </a:rPr>
              <a:t> – </a:t>
            </a:r>
            <a:r>
              <a:rPr lang="en-US" sz="2400" i="1" dirty="0">
                <a:effectLst/>
                <a:latin typeface="Bookman Old Style" panose="02050604050505020204" pitchFamily="18" charset="0"/>
              </a:rPr>
              <a:t>Apple scar skin viroid;</a:t>
            </a:r>
            <a:r>
              <a:rPr lang="ru-RU" sz="2400" i="1" dirty="0">
                <a:effectLst/>
                <a:latin typeface="Bookman Old Style" panose="02050604050505020204" pitchFamily="18" charset="0"/>
              </a:rPr>
              <a:t> </a:t>
            </a:r>
            <a:r>
              <a:rPr lang="en-US" sz="2400" i="1" dirty="0">
                <a:effectLst/>
                <a:latin typeface="Bookman Old Style" panose="02050604050505020204" pitchFamily="18" charset="0"/>
              </a:rPr>
              <a:t>Grapevine yellow speckle viroid 1;</a:t>
            </a:r>
            <a:r>
              <a:rPr lang="ru-RU" sz="2400" i="1" dirty="0">
                <a:effectLst/>
                <a:latin typeface="Bookman Old Style" panose="02050604050505020204" pitchFamily="18" charset="0"/>
              </a:rPr>
              <a:t> </a:t>
            </a:r>
            <a:r>
              <a:rPr lang="en-US" sz="2400" i="1" dirty="0">
                <a:effectLst/>
                <a:latin typeface="Bookman Old Style" panose="02050604050505020204" pitchFamily="18" charset="0"/>
              </a:rPr>
              <a:t>Grapevine yellow speckle viroid 2; Pear blister canker viroid; Peach latent mosaic viroid</a:t>
            </a:r>
          </a:p>
          <a:p>
            <a:endParaRPr lang="ru-RU" sz="3600" dirty="0">
              <a:latin typeface="Bookman Old Style" panose="020506040505050202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56B7279-29A5-26FA-34D7-E62A910F9F18}"/>
              </a:ext>
            </a:extLst>
          </p:cNvPr>
          <p:cNvSpPr txBox="1"/>
          <p:nvPr/>
        </p:nvSpPr>
        <p:spPr>
          <a:xfrm>
            <a:off x="11553371" y="103515"/>
            <a:ext cx="4934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latin typeface="Book Antiqua" panose="02040602050305030304" pitchFamily="18" charset="0"/>
              </a:rPr>
              <a:t>1</a:t>
            </a:r>
            <a:endParaRPr lang="ru-RU" dirty="0"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98187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6B2E4EF-07BD-27C7-6B69-180E7A164E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CCC77906-2838-C55D-728E-9E2A3F99DD9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878"/>
          <a:stretch/>
        </p:blipFill>
        <p:spPr>
          <a:xfrm>
            <a:off x="999260" y="0"/>
            <a:ext cx="10193480" cy="6858000"/>
          </a:xfr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0343F58-71F5-A397-C128-7F6978A39728}"/>
              </a:ext>
            </a:extLst>
          </p:cNvPr>
          <p:cNvSpPr txBox="1"/>
          <p:nvPr/>
        </p:nvSpPr>
        <p:spPr>
          <a:xfrm>
            <a:off x="11553371" y="103515"/>
            <a:ext cx="4934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latin typeface="Book Antiqua" panose="02040602050305030304" pitchFamily="18" charset="0"/>
              </a:rPr>
              <a:t>2</a:t>
            </a:r>
            <a:endParaRPr lang="ru-RU" dirty="0"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00630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BB72740-AEC0-A074-661D-FD3DCF4CCE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1" name="Объект 10">
            <a:extLst>
              <a:ext uri="{FF2B5EF4-FFF2-40B4-BE49-F238E27FC236}">
                <a16:creationId xmlns:a16="http://schemas.microsoft.com/office/drawing/2014/main" id="{FBF029CA-4571-0347-AB07-B59E433805E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726" y="0"/>
            <a:ext cx="9791699" cy="6858000"/>
          </a:xfr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DBEE30EB-79D6-206A-CC3F-106C7459E526}"/>
              </a:ext>
            </a:extLst>
          </p:cNvPr>
          <p:cNvSpPr txBox="1"/>
          <p:nvPr/>
        </p:nvSpPr>
        <p:spPr>
          <a:xfrm>
            <a:off x="11553371" y="103515"/>
            <a:ext cx="4934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latin typeface="Book Antiqua" panose="02040602050305030304" pitchFamily="18" charset="0"/>
              </a:rPr>
              <a:t>3</a:t>
            </a:r>
            <a:endParaRPr lang="ru-RU" dirty="0"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18093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AAC8170-620B-F9FD-0CC0-B5CE783F84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C00D6671-B5D5-8E54-81E1-62782C0BF95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00" b="6489"/>
          <a:stretch/>
        </p:blipFill>
        <p:spPr>
          <a:xfrm>
            <a:off x="614681" y="245439"/>
            <a:ext cx="10938690" cy="6367122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7FFF10B-20B2-FC86-D64F-28A58AF76EC2}"/>
              </a:ext>
            </a:extLst>
          </p:cNvPr>
          <p:cNvSpPr txBox="1"/>
          <p:nvPr/>
        </p:nvSpPr>
        <p:spPr>
          <a:xfrm>
            <a:off x="11553371" y="103515"/>
            <a:ext cx="4934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latin typeface="Book Antiqua" panose="02040602050305030304" pitchFamily="18" charset="0"/>
              </a:rPr>
              <a:t>4</a:t>
            </a:r>
            <a:endParaRPr lang="ru-RU" dirty="0"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15257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7196CA7-AD4E-BFC2-951A-D7D192DEB3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u="sng" dirty="0">
                <a:latin typeface="Bookman Old Style" panose="02050604050505020204" pitchFamily="18" charset="0"/>
              </a:rPr>
              <a:t>Модулирование защиты с использованием вирусных векторов </a:t>
            </a:r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CE904AD6-2F18-E8E7-8C74-6D6C61134CE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857" y="1690688"/>
            <a:ext cx="6937685" cy="4985883"/>
          </a:xfr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2B8E316-581F-9BA5-6080-EB8BE560E7F0}"/>
              </a:ext>
            </a:extLst>
          </p:cNvPr>
          <p:cNvSpPr txBox="1"/>
          <p:nvPr/>
        </p:nvSpPr>
        <p:spPr>
          <a:xfrm>
            <a:off x="11654971" y="103515"/>
            <a:ext cx="4934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latin typeface="Book Antiqua" panose="02040602050305030304" pitchFamily="18" charset="0"/>
              </a:rPr>
              <a:t>5</a:t>
            </a:r>
            <a:endParaRPr lang="ru-RU" dirty="0">
              <a:latin typeface="Book Antiqua" panose="0204060205030503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A2DFBBF-9DBF-77F4-6CCA-F9BDAEF23B77}"/>
              </a:ext>
            </a:extLst>
          </p:cNvPr>
          <p:cNvSpPr txBox="1"/>
          <p:nvPr/>
        </p:nvSpPr>
        <p:spPr>
          <a:xfrm>
            <a:off x="7779656" y="5476242"/>
            <a:ext cx="402045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 err="1">
                <a:latin typeface="Book Antiqua" panose="02040602050305030304" pitchFamily="18" charset="0"/>
              </a:rPr>
              <a:t>Courdavault</a:t>
            </a:r>
            <a:r>
              <a:rPr lang="en-US" dirty="0">
                <a:latin typeface="Book Antiqua" panose="02040602050305030304" pitchFamily="18" charset="0"/>
              </a:rPr>
              <a:t> V. et al. Virus-induced gene silencing: hush genes to make them talk //Trends in Plant Science. – 2020. – Т. 25. – №. 7. – С. 714-715.</a:t>
            </a:r>
            <a:endParaRPr lang="ru-RU" dirty="0"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03817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986A377-5208-F73E-919C-0E1D901890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445450AF-DF41-879B-989E-FDB49CC758E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708" y="365125"/>
            <a:ext cx="4357728" cy="4351338"/>
          </a:xfr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572E6CD-A1DC-F62D-D441-ED9D2D0EFD2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3427" y="1027906"/>
            <a:ext cx="4662282" cy="5236621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6B2274F-BA0C-B04C-5231-B776D6CCE15E}"/>
              </a:ext>
            </a:extLst>
          </p:cNvPr>
          <p:cNvSpPr txBox="1"/>
          <p:nvPr/>
        </p:nvSpPr>
        <p:spPr>
          <a:xfrm>
            <a:off x="116114" y="4893507"/>
            <a:ext cx="5307313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 err="1">
                <a:latin typeface="Book Antiqua" panose="02040602050305030304" pitchFamily="18" charset="0"/>
              </a:rPr>
              <a:t>Shekhawat</a:t>
            </a:r>
            <a:r>
              <a:rPr lang="en-US" sz="1600" dirty="0">
                <a:latin typeface="Book Antiqua" panose="02040602050305030304" pitchFamily="18" charset="0"/>
              </a:rPr>
              <a:t> U. K. S., Ganapathi T. R., </a:t>
            </a:r>
            <a:r>
              <a:rPr lang="en-US" sz="1600" dirty="0" err="1">
                <a:latin typeface="Book Antiqua" panose="02040602050305030304" pitchFamily="18" charset="0"/>
              </a:rPr>
              <a:t>Hadapad</a:t>
            </a:r>
            <a:r>
              <a:rPr lang="en-US" sz="1600" dirty="0">
                <a:latin typeface="Book Antiqua" panose="02040602050305030304" pitchFamily="18" charset="0"/>
              </a:rPr>
              <a:t> A. B. Transgenic banana plants expressing small interfering RNAs targeted against viral replication initiation gene display high-level resistance to banana bunchy top virus infection //Journal of general virology. – 2012. – </a:t>
            </a:r>
            <a:r>
              <a:rPr lang="ru-RU" sz="1600" dirty="0">
                <a:latin typeface="Book Antiqua" panose="02040602050305030304" pitchFamily="18" charset="0"/>
              </a:rPr>
              <a:t>Т. 93. – №. 8. – С. 1804-1813.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70917E0-828B-7099-5949-54BB96347BD6}"/>
              </a:ext>
            </a:extLst>
          </p:cNvPr>
          <p:cNvSpPr txBox="1"/>
          <p:nvPr/>
        </p:nvSpPr>
        <p:spPr>
          <a:xfrm>
            <a:off x="11353800" y="103515"/>
            <a:ext cx="4934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latin typeface="Book Antiqua" panose="02040602050305030304" pitchFamily="18" charset="0"/>
              </a:rPr>
              <a:t>6</a:t>
            </a:r>
            <a:endParaRPr lang="ru-RU" dirty="0"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65194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D44AD9D-79FD-5FDD-8BFC-B2C53925B2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F3CA20C7-F10C-D0C6-E5A9-6D125F7ED6A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421" y="238222"/>
            <a:ext cx="3636700" cy="4671332"/>
          </a:xfr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EFCD788-24EC-4A57-021D-7E7319F3C15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9179" y="238222"/>
            <a:ext cx="6327792" cy="6180836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36F71CD-7B2A-5783-8BFD-845231DC40F2}"/>
              </a:ext>
            </a:extLst>
          </p:cNvPr>
          <p:cNvSpPr txBox="1"/>
          <p:nvPr/>
        </p:nvSpPr>
        <p:spPr>
          <a:xfrm>
            <a:off x="145142" y="5050118"/>
            <a:ext cx="4325258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 err="1">
                <a:latin typeface="Book Antiqua" panose="02040602050305030304" pitchFamily="18" charset="0"/>
              </a:rPr>
              <a:t>Mourenets</a:t>
            </a:r>
            <a:r>
              <a:rPr lang="en-US" sz="1600" dirty="0">
                <a:latin typeface="Book Antiqua" panose="02040602050305030304" pitchFamily="18" charset="0"/>
              </a:rPr>
              <a:t> L. et al. Effect of Gene Silencing of Translation Initiation Factors </a:t>
            </a:r>
            <a:r>
              <a:rPr lang="en-US" sz="1600" dirty="0" err="1">
                <a:latin typeface="Book Antiqua" panose="02040602050305030304" pitchFamily="18" charset="0"/>
              </a:rPr>
              <a:t>eIF</a:t>
            </a:r>
            <a:r>
              <a:rPr lang="en-US" sz="1600" dirty="0">
                <a:latin typeface="Book Antiqua" panose="02040602050305030304" pitchFamily="18" charset="0"/>
              </a:rPr>
              <a:t> (iso) 4G and </a:t>
            </a:r>
            <a:r>
              <a:rPr lang="en-US" sz="1600" dirty="0" err="1">
                <a:latin typeface="Book Antiqua" panose="02040602050305030304" pitchFamily="18" charset="0"/>
              </a:rPr>
              <a:t>eIF</a:t>
            </a:r>
            <a:r>
              <a:rPr lang="en-US" sz="1600" dirty="0">
                <a:latin typeface="Book Antiqua" panose="02040602050305030304" pitchFamily="18" charset="0"/>
              </a:rPr>
              <a:t> (iso) 4E on Sour Cherry Rootstock Resistance to </a:t>
            </a:r>
            <a:r>
              <a:rPr lang="en-US" sz="1600" dirty="0" err="1">
                <a:latin typeface="Book Antiqua" panose="02040602050305030304" pitchFamily="18" charset="0"/>
              </a:rPr>
              <a:t>Sharka</a:t>
            </a:r>
            <a:r>
              <a:rPr lang="en-US" sz="1600" dirty="0">
                <a:latin typeface="Book Antiqua" panose="02040602050305030304" pitchFamily="18" charset="0"/>
              </a:rPr>
              <a:t> Disease //International Journal of Molecular Sciences. – 2022. – Т. 24. – №. 1. – С. 360.</a:t>
            </a:r>
            <a:endParaRPr lang="ru-RU" sz="1600" dirty="0">
              <a:latin typeface="Book Antiqua" panose="0204060205030503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9B3A79C-C3AD-E818-DD3B-8E055C9318A1}"/>
              </a:ext>
            </a:extLst>
          </p:cNvPr>
          <p:cNvSpPr txBox="1"/>
          <p:nvPr/>
        </p:nvSpPr>
        <p:spPr>
          <a:xfrm>
            <a:off x="11495750" y="-23388"/>
            <a:ext cx="4934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latin typeface="Book Antiqua" panose="02040602050305030304" pitchFamily="18" charset="0"/>
              </a:rPr>
              <a:t>7</a:t>
            </a:r>
            <a:endParaRPr lang="ru-RU" dirty="0"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71499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14AE9D2-1B8E-5A5A-F568-1A95AC7B00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u="sng" dirty="0">
                <a:latin typeface="Bookman Old Style" panose="02050604050505020204" pitchFamily="18" charset="0"/>
              </a:rPr>
              <a:t>Голые ДНК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63085BFA-3184-0B6E-2C94-CB2621E35B4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315" y="1492017"/>
            <a:ext cx="6747946" cy="4728488"/>
          </a:xfr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4DAD3AB-039D-3023-4275-AB7F749736C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84"/>
          <a:stretch/>
        </p:blipFill>
        <p:spPr>
          <a:xfrm>
            <a:off x="7459634" y="221954"/>
            <a:ext cx="4576082" cy="524993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BD24F76-5357-150B-AB3E-7B9607DD9CA1}"/>
              </a:ext>
            </a:extLst>
          </p:cNvPr>
          <p:cNvSpPr txBox="1"/>
          <p:nvPr/>
        </p:nvSpPr>
        <p:spPr>
          <a:xfrm>
            <a:off x="7459634" y="5851173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https://viralzone.expasy.org/109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5638601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258</TotalTime>
  <Words>323</Words>
  <Application>Microsoft Office PowerPoint</Application>
  <PresentationFormat>Широкоэкранный</PresentationFormat>
  <Paragraphs>23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6" baseType="lpstr">
      <vt:lpstr>Arial</vt:lpstr>
      <vt:lpstr>Book Antiqua</vt:lpstr>
      <vt:lpstr>Bookman Old Style</vt:lpstr>
      <vt:lpstr>Calibri</vt:lpstr>
      <vt:lpstr>Calibri Light</vt:lpstr>
      <vt:lpstr>Тема Office</vt:lpstr>
      <vt:lpstr>Молекулярно-биологические методы защиты растений от вирусов</vt:lpstr>
      <vt:lpstr>Вирусы садовых растений</vt:lpstr>
      <vt:lpstr>Презентация PowerPoint</vt:lpstr>
      <vt:lpstr>Презентация PowerPoint</vt:lpstr>
      <vt:lpstr>Презентация PowerPoint</vt:lpstr>
      <vt:lpstr>Модулирование защиты с использованием вирусных векторов </vt:lpstr>
      <vt:lpstr>Презентация PowerPoint</vt:lpstr>
      <vt:lpstr>Презентация PowerPoint</vt:lpstr>
      <vt:lpstr>Голые ДНК</vt:lpstr>
      <vt:lpstr>СПАСИБО ЗА ВНИМАНИЕ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Молекулярно-биологические методы защиты растений от вирусов</dc:title>
  <dc:creator>Святослав Федорович</dc:creator>
  <cp:lastModifiedBy>Святослав Федорович</cp:lastModifiedBy>
  <cp:revision>1</cp:revision>
  <dcterms:created xsi:type="dcterms:W3CDTF">2023-02-06T12:21:10Z</dcterms:created>
  <dcterms:modified xsi:type="dcterms:W3CDTF">2023-02-06T16:39:36Z</dcterms:modified>
</cp:coreProperties>
</file>