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76" r:id="rId2"/>
    <p:sldId id="277" r:id="rId3"/>
    <p:sldId id="278" r:id="rId4"/>
    <p:sldId id="283" r:id="rId5"/>
    <p:sldId id="280" r:id="rId6"/>
    <p:sldId id="281" r:id="rId7"/>
    <p:sldId id="282" r:id="rId8"/>
  </p:sldIdLst>
  <p:sldSz cx="12192000" cy="6858000"/>
  <p:notesSz cx="6792913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E79"/>
    <a:srgbClr val="0177FF"/>
    <a:srgbClr val="010243"/>
    <a:srgbClr val="E62125"/>
    <a:srgbClr val="2AC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7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D9F3-EE6F-49CD-93EA-18913B516885}" type="datetimeFigureOut">
              <a:rPr lang="ru-RU" smtClean="0"/>
              <a:t>06.07.2022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343-F5FF-4D2C-9BBA-065C8FBA2A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795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D9F3-EE6F-49CD-93EA-18913B516885}" type="datetimeFigureOut">
              <a:rPr lang="ru-RU" smtClean="0"/>
              <a:t>06.07.2022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343-F5FF-4D2C-9BBA-065C8FBA2A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390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D9F3-EE6F-49CD-93EA-18913B516885}" type="datetimeFigureOut">
              <a:rPr lang="ru-RU" smtClean="0"/>
              <a:t>06.07.2022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343-F5FF-4D2C-9BBA-065C8FBA2A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176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D9F3-EE6F-49CD-93EA-18913B516885}" type="datetimeFigureOut">
              <a:rPr lang="ru-RU" smtClean="0"/>
              <a:t>06.07.2022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343-F5FF-4D2C-9BBA-065C8FBA2A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137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D9F3-EE6F-49CD-93EA-18913B516885}" type="datetimeFigureOut">
              <a:rPr lang="ru-RU" smtClean="0"/>
              <a:t>06.07.2022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343-F5FF-4D2C-9BBA-065C8FBA2A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76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D9F3-EE6F-49CD-93EA-18913B516885}" type="datetimeFigureOut">
              <a:rPr lang="ru-RU" smtClean="0"/>
              <a:t>06.07.2022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343-F5FF-4D2C-9BBA-065C8FBA2A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876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D9F3-EE6F-49CD-93EA-18913B516885}" type="datetimeFigureOut">
              <a:rPr lang="ru-RU" smtClean="0"/>
              <a:t>06.07.2022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343-F5FF-4D2C-9BBA-065C8FBA2A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051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D9F3-EE6F-49CD-93EA-18913B516885}" type="datetimeFigureOut">
              <a:rPr lang="ru-RU" smtClean="0"/>
              <a:t>06.07.2022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343-F5FF-4D2C-9BBA-065C8FBA2A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885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D9F3-EE6F-49CD-93EA-18913B516885}" type="datetimeFigureOut">
              <a:rPr lang="ru-RU" smtClean="0"/>
              <a:t>06.07.2022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343-F5FF-4D2C-9BBA-065C8FBA2A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545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D9F3-EE6F-49CD-93EA-18913B516885}" type="datetimeFigureOut">
              <a:rPr lang="ru-RU" smtClean="0"/>
              <a:t>06.07.2022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343-F5FF-4D2C-9BBA-065C8FBA2A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81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D9F3-EE6F-49CD-93EA-18913B516885}" type="datetimeFigureOut">
              <a:rPr lang="ru-RU" smtClean="0"/>
              <a:t>06.07.2022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343-F5FF-4D2C-9BBA-065C8FBA2A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729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57D9F3-EE6F-49CD-93EA-18913B516885}" type="datetimeFigureOut">
              <a:rPr lang="ru-RU" smtClean="0"/>
              <a:t>06.07.2022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C2343-F5FF-4D2C-9BBA-065C8FBA2A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41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#_ftn1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5799" y="406928"/>
            <a:ext cx="110259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Федеральное государственное бюджетное научное учреждение "Северо-Кавказский федеральный научный центр садоводства, виноградарства, виноделия"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2274" y="1959465"/>
            <a:ext cx="114725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Краснодарский край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01527" y="2834893"/>
            <a:ext cx="1102596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СОЗДАНИЯ И РАЗВИТИЯ </a:t>
            </a:r>
          </a:p>
          <a:p>
            <a:pPr algn="ctr"/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СЕЛЕКЦИОННО-СЕМЕНОВОДЧЕСКОГО </a:t>
            </a:r>
          </a:p>
          <a:p>
            <a:pPr algn="ctr"/>
            <a:r>
              <a:rPr lang="ru-RU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(ПИТОМНИКОВОДЧЕСКОГО) ЦЕНТРА ФГБНУ СКФНЦСВВ</a:t>
            </a:r>
          </a:p>
          <a:p>
            <a:pPr algn="ctr"/>
            <a:r>
              <a:rPr 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направлений, соответствующих программе создания и </a:t>
            </a:r>
          </a:p>
          <a:p>
            <a:pPr algn="ctr"/>
            <a:r>
              <a:rPr 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развития селекционно-семеноводческого центра в сфере плодово-ягодных </a:t>
            </a:r>
          </a:p>
          <a:p>
            <a:pPr algn="ctr"/>
            <a:r>
              <a:rPr 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культур и винограда»</a:t>
            </a: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="" xmlns:a16="http://schemas.microsoft.com/office/drawing/2014/main" id="{0C2FB615-E119-4D9E-A874-6B5E496152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3521729"/>
              </p:ext>
            </p:extLst>
          </p:nvPr>
        </p:nvGraphicFramePr>
        <p:xfrm>
          <a:off x="6762307" y="5602951"/>
          <a:ext cx="4665183" cy="1011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5183">
                  <a:extLst>
                    <a:ext uri="{9D8B030D-6E8A-4147-A177-3AD203B41FA5}">
                      <a16:colId xmlns="" xmlns:a16="http://schemas.microsoft.com/office/drawing/2014/main" val="3990974533"/>
                    </a:ext>
                  </a:extLst>
                </a:gridCol>
              </a:tblGrid>
              <a:tr h="384896">
                <a:tc>
                  <a:txBody>
                    <a:bodyPr/>
                    <a:lstStyle/>
                    <a:p>
                      <a:pPr algn="l"/>
                      <a:r>
                        <a:rPr lang="ru-RU" sz="1800" dirty="0">
                          <a:solidFill>
                            <a:srgbClr val="1F4E7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Докладчик Супрун И.И., зав ФНЦ Селекции и питомниководства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832295542"/>
                  </a:ext>
                </a:extLst>
              </a:tr>
              <a:tr h="282732"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500"/>
                        </a:lnSpc>
                        <a:buFont typeface="Arial" panose="020B0604020202020204" pitchFamily="34" charset="0"/>
                        <a:buNone/>
                      </a:pPr>
                      <a:endParaRPr lang="ru-RU" sz="1600" dirty="0">
                        <a:solidFill>
                          <a:srgbClr val="1F4E7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696078103"/>
                  </a:ext>
                </a:extLst>
              </a:tr>
              <a:tr h="180494"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</a:pP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3666397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155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44F5C5B-629A-4995-B9D7-F88479EB6681}"/>
              </a:ext>
            </a:extLst>
          </p:cNvPr>
          <p:cNvSpPr txBox="1"/>
          <p:nvPr/>
        </p:nvSpPr>
        <p:spPr>
          <a:xfrm>
            <a:off x="154172" y="0"/>
            <a:ext cx="11883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algn="ctr">
              <a:tabLst>
                <a:tab pos="10226675" algn="l"/>
              </a:tabLst>
            </a:pPr>
            <a:r>
              <a:rPr lang="ru-RU" sz="2000" b="1" dirty="0">
                <a:solidFill>
                  <a:srgbClr val="283B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Выполненные мероприятия по достижению результата предоставления гранта в 2021 году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4172" y="400110"/>
            <a:ext cx="11523799" cy="6422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spcAft>
                <a:spcPts val="1000"/>
              </a:spcAft>
              <a:buBlip>
                <a:blip r:embed="rId2"/>
              </a:buBlip>
            </a:pPr>
            <a:r>
              <a:rPr lang="ru-RU" sz="14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Приобретена с/х техника:</a:t>
            </a:r>
            <a:r>
              <a:rPr lang="ru-RU" sz="14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трактор «Беларус-320.4М»; опрыскиватель ранцевый </a:t>
            </a:r>
            <a:r>
              <a:rPr lang="en-US" sz="14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 420 (2</a:t>
            </a:r>
            <a:r>
              <a:rPr lang="ru-RU" sz="14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шт.); плуг </a:t>
            </a:r>
            <a:r>
              <a:rPr lang="en-US" sz="14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KERLAND B320; </a:t>
            </a:r>
            <a:r>
              <a:rPr lang="ru-RU" sz="14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почвофреза В1400; бур садовый БС-500 (шнек 350); окучник "</a:t>
            </a:r>
            <a:r>
              <a:rPr lang="en-US" sz="14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Bomet"; </a:t>
            </a:r>
            <a:r>
              <a:rPr lang="ru-RU" sz="14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скоба выкопочная СВС-1; косилка ротационная навесная </a:t>
            </a:r>
            <a:r>
              <a:rPr lang="en-US" sz="14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WIRAX Z-069-1.35 </a:t>
            </a:r>
            <a:r>
              <a:rPr lang="ru-RU" sz="14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м; измельчитель древесины </a:t>
            </a:r>
            <a:r>
              <a:rPr lang="en-US" sz="14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SRUB-600</a:t>
            </a:r>
            <a:r>
              <a:rPr lang="ru-RU" sz="14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 (муфта ВОМ); садовый измельчитель РАТ</a:t>
            </a:r>
            <a:r>
              <a:rPr lang="en-US" sz="14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RIO</a:t>
            </a:r>
            <a:r>
              <a:rPr lang="ru-RU" sz="14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 РТ </a:t>
            </a:r>
            <a:r>
              <a:rPr lang="en-US" sz="14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SB 76 [732107060]; </a:t>
            </a:r>
            <a:r>
              <a:rPr lang="ru-RU" sz="14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полуприцеп малогабаритный тракторный ПМТ-330</a:t>
            </a:r>
          </a:p>
          <a:p>
            <a:pPr marL="285750" lvl="0" indent="-285750" algn="just">
              <a:spcAft>
                <a:spcPts val="1000"/>
              </a:spcAft>
              <a:buBlip>
                <a:blip r:embed="rId2"/>
              </a:buBlip>
            </a:pPr>
            <a:r>
              <a:rPr lang="ru-RU" sz="14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Приобретено научное оборудование: </a:t>
            </a:r>
            <a:r>
              <a:rPr lang="ru-RU" sz="14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генетический анализатор «Нанофор 05» в комплекте с компьютером для анализа данных; ДНК-амплификатор MiniAmp™ Plus Thermal Cycler (формат блока 96 по 0,2 мл); термошейкер PST-60HL-4SIA «Biosan»; анализатор для микропланшет HydroFlex 8/2; анализатор иммуноферментный Infinite F50 с принадлежностями;  аквадистиллятор АДЭ-09; термостат ТСО-1/801; шкаф сушильный вакуумный VAC-24; насос вакуумный 2VP-1, Stegler; микроскоп цифровой Levenhuk D740T; лупа цифровая МИКМЕД Гомер 2013; микроскоп бинокулярный Kaisi KS-7045; рефрактометр PAL-3, Atago (3 шт.); pH-метр/влагомер ZD-06 для почвы; климатическая камера СМ-30/100-120 ТВХ; ; шкаф морозильный </a:t>
            </a:r>
            <a:r>
              <a:rPr lang="en-US" sz="14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LIEBBHERR G 1223</a:t>
            </a:r>
            <a:r>
              <a:rPr lang="ru-RU" sz="14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спектрофотометр ПЭ -5400ВИ.</a:t>
            </a:r>
          </a:p>
          <a:p>
            <a:pPr marL="285750" indent="-285750" algn="just">
              <a:spcAft>
                <a:spcPts val="1000"/>
              </a:spcAft>
              <a:buBlip>
                <a:blip r:embed="rId2"/>
              </a:buBlip>
            </a:pPr>
            <a:r>
              <a:rPr lang="ru-RU" sz="14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квалификации </a:t>
            </a:r>
            <a:r>
              <a:rPr lang="ru-RU" sz="14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сотрудника прошли обучение в ФГБУ «ВНИИКР» по программе «Диагностика вирусов и фитоплазм плодовых и ягодных культур с использованием методов иммуноферментного анализа»; 2 сотрудника –  в ФГБОУ ВО «</a:t>
            </a:r>
            <a:r>
              <a:rPr lang="ru-RU" sz="1400" dirty="0" err="1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КубГУ</a:t>
            </a:r>
            <a:r>
              <a:rPr lang="ru-RU" sz="14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по программе «Использование методов статистической обработки данных в сортоизучении и селекции многолетних культур» «Апробация и сертификация посадочного материала плодово-ягодных культур и винограда»; 3 сотрудника – на базе образовательного сектора ФГБНУ СКФНЦСВВ по программе «Апробация и сертификация посадочного материала плодово-ягодных культур и винограда»; </a:t>
            </a:r>
          </a:p>
          <a:p>
            <a:pPr marL="285750" indent="-285750" algn="just">
              <a:spcAft>
                <a:spcPts val="1000"/>
              </a:spcAft>
              <a:buBlip>
                <a:blip r:embed="rId2"/>
              </a:buBlip>
            </a:pPr>
            <a:r>
              <a:rPr lang="ru-RU" sz="14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Проведены научные исследования по направлениям</a:t>
            </a:r>
            <a:r>
              <a:rPr lang="ru-RU" sz="14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1) Поиск, мобилизации, сохранению и изучению генресурсов, выделению доноров и источников основных селекционно-ценных признаков </a:t>
            </a:r>
            <a:r>
              <a:rPr lang="ru-RU" sz="1400" dirty="0" err="1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семечковых,косточковых</a:t>
            </a:r>
            <a:r>
              <a:rPr lang="ru-RU" sz="14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культур и винограда, созданию новых сортов и подвоев с комплексом хозяйственно ценных признаков: продуктивности, устойчивости к </a:t>
            </a:r>
            <a:r>
              <a:rPr lang="ru-RU" sz="1400" dirty="0" err="1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</a:t>
            </a:r>
            <a:r>
              <a:rPr lang="ru-RU" sz="14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-и </a:t>
            </a:r>
            <a:r>
              <a:rPr lang="ru-RU" sz="1400" dirty="0" err="1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абиострессорам</a:t>
            </a:r>
            <a:r>
              <a:rPr lang="ru-RU" sz="14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соответствующих интенсивным ресурсосберегающим технологиям; 2) ДНК-паспортизация генотипов; молекулярно - генетическая идентификация генов хозяйственно-ценных признаков и диагностика вирусных и фитоплазменных патогенов; разработка и </a:t>
            </a:r>
            <a:r>
              <a:rPr lang="ru-RU" sz="1400" dirty="0" err="1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усовершенствованиюе</a:t>
            </a:r>
            <a:r>
              <a:rPr lang="ru-RU" sz="14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молекулярно-генетических методов для решения задач по селекции, изучению генофонда и получению оздоровленных растений; 3) Реализация исследовательских проектов по разработке и совершенствованию методов ускоренного размножения растений, свободных от вирусных и фитоплазменных патогенов садовых культур и винограда на основе использования методов культуры клеток и тканей </a:t>
            </a:r>
            <a:r>
              <a:rPr lang="ru-RU" sz="1400" dirty="0" err="1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14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vitro и современных методов размножения </a:t>
            </a:r>
            <a:r>
              <a:rPr lang="ru-RU" sz="1400" dirty="0" err="1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14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vivo.</a:t>
            </a:r>
          </a:p>
          <a:p>
            <a:pPr>
              <a:spcAft>
                <a:spcPts val="1000"/>
              </a:spcAft>
            </a:pPr>
            <a:endParaRPr lang="ru-RU" sz="1400" dirty="0">
              <a:solidFill>
                <a:srgbClr val="0102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055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44F5C5B-629A-4995-B9D7-F88479EB6681}"/>
              </a:ext>
            </a:extLst>
          </p:cNvPr>
          <p:cNvSpPr txBox="1"/>
          <p:nvPr/>
        </p:nvSpPr>
        <p:spPr>
          <a:xfrm>
            <a:off x="11328" y="0"/>
            <a:ext cx="12180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algn="ctr">
              <a:tabLst>
                <a:tab pos="10226675" algn="l"/>
              </a:tabLst>
            </a:pPr>
            <a:r>
              <a:rPr lang="ru-RU" sz="2000" b="1" dirty="0">
                <a:solidFill>
                  <a:srgbClr val="283B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 деятельности селекционного центра за 2021 год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3356" y="400110"/>
            <a:ext cx="11318793" cy="2436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ru-RU" sz="16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Плановые показатели:</a:t>
            </a:r>
          </a:p>
          <a:p>
            <a:pPr marL="285750" indent="-285750">
              <a:buBlip>
                <a:blip r:embed="rId2"/>
              </a:buBlip>
            </a:pPr>
            <a:r>
              <a:rPr lang="ru-RU" sz="16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Доля исследователей в возрасте до 39 лет в общей численности работников селекционно-семеноводческого, селекционно-племенного центра – </a:t>
            </a:r>
            <a:r>
              <a:rPr lang="ru-RU" sz="16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15%</a:t>
            </a:r>
            <a:r>
              <a:rPr lang="ru-RU" sz="16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Blip>
                <a:blip r:embed="rId2"/>
              </a:buBlip>
            </a:pPr>
            <a:r>
              <a:rPr lang="ru-RU" sz="16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Число результатов интеллектуальной деятельности, включая селекционные достижения – </a:t>
            </a:r>
            <a:r>
              <a:rPr lang="ru-RU" sz="16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Blip>
                <a:blip r:embed="rId2"/>
              </a:buBlip>
            </a:pPr>
            <a:r>
              <a:rPr lang="ru-RU" sz="16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Число созданных технологий на основе собственных разработок получателя гранта – </a:t>
            </a:r>
            <a:r>
              <a:rPr lang="ru-RU" sz="16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Blip>
                <a:blip r:embed="rId2"/>
              </a:buBlip>
            </a:pPr>
            <a:r>
              <a:rPr lang="ru-RU" sz="16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Число работников селекционно-семеноводческого, селекционно-племенного центра, прошедших обучение по программам повышения квалификации – </a:t>
            </a:r>
            <a:r>
              <a:rPr lang="ru-RU" sz="16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2;</a:t>
            </a:r>
          </a:p>
          <a:p>
            <a:pPr marL="285750" indent="-285750">
              <a:buBlip>
                <a:blip r:embed="rId2"/>
              </a:buBlip>
            </a:pPr>
            <a:r>
              <a:rPr lang="ru-RU" sz="16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 производства/реализации посадочного материала плодовых и ягодных – </a:t>
            </a:r>
            <a:r>
              <a:rPr lang="ru-RU" sz="16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20,5 </a:t>
            </a:r>
            <a:r>
              <a:rPr lang="ru-RU" sz="16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шт.</a:t>
            </a:r>
            <a:r>
              <a:rPr lang="ru-RU" sz="16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/14,5 </a:t>
            </a:r>
            <a:r>
              <a:rPr lang="ru-RU" sz="16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шт.;</a:t>
            </a:r>
          </a:p>
          <a:p>
            <a:pPr marL="285750" indent="-285750">
              <a:spcAft>
                <a:spcPts val="1000"/>
              </a:spcAft>
              <a:buBlip>
                <a:blip r:embed="rId2"/>
              </a:buBlip>
            </a:pPr>
            <a:r>
              <a:rPr lang="ru-RU" sz="16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 производства/реализации посадочного материала винограда – </a:t>
            </a:r>
            <a:r>
              <a:rPr lang="ru-RU" sz="16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71</a:t>
            </a:r>
            <a:r>
              <a:rPr lang="ru-RU" sz="16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тыс. шт./</a:t>
            </a:r>
            <a:r>
              <a:rPr lang="ru-RU" sz="16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</a:t>
            </a:r>
            <a:r>
              <a:rPr lang="ru-RU" sz="16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тыс. </a:t>
            </a:r>
            <a:r>
              <a:rPr lang="ru-RU" sz="1600" dirty="0" err="1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шт</a:t>
            </a:r>
            <a:endParaRPr lang="ru-RU" sz="1600" dirty="0">
              <a:solidFill>
                <a:srgbClr val="0102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3356" y="2836674"/>
            <a:ext cx="11232299" cy="2564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ru-RU" sz="16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Достигнутые результаты:  </a:t>
            </a:r>
          </a:p>
          <a:p>
            <a:pPr marL="285750" indent="-285750">
              <a:buBlip>
                <a:blip r:embed="rId2"/>
              </a:buBlip>
            </a:pPr>
            <a:r>
              <a:rPr lang="ru-RU" sz="16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Доля исследователей в возрасте до 39 лет в общей численности работников центра – </a:t>
            </a:r>
            <a:r>
              <a:rPr lang="ru-RU" sz="16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62,5</a:t>
            </a:r>
            <a:r>
              <a:rPr lang="ru-RU" sz="16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%;</a:t>
            </a:r>
          </a:p>
          <a:p>
            <a:pPr marL="285750" indent="-285750">
              <a:buBlip>
                <a:blip r:embed="rId2"/>
              </a:buBlip>
            </a:pPr>
            <a:r>
              <a:rPr lang="ru-RU" sz="16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Число результатов интеллектуальной деятельности, включая селекционные достижения – </a:t>
            </a:r>
            <a:r>
              <a:rPr lang="ru-RU" sz="16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Blip>
                <a:blip r:embed="rId2"/>
              </a:buBlip>
            </a:pPr>
            <a:r>
              <a:rPr lang="ru-RU" sz="16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Число созданных технологий на основе собственных разработок получателя гранта – </a:t>
            </a:r>
            <a:r>
              <a:rPr lang="ru-RU" sz="16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Blip>
                <a:blip r:embed="rId2"/>
              </a:buBlip>
            </a:pPr>
            <a:r>
              <a:rPr lang="ru-RU" sz="16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Число работников селекционно-семеноводческого, селекционно-племенного центра, прошедших обучение по программам повышения квалификации – </a:t>
            </a:r>
            <a:r>
              <a:rPr lang="ru-RU" sz="16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16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Blip>
                <a:blip r:embed="rId2"/>
              </a:buBlip>
            </a:pPr>
            <a:r>
              <a:rPr lang="ru-RU" sz="16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 производства/реализации посадочного материала плодовых и ягодных – </a:t>
            </a:r>
            <a:r>
              <a:rPr lang="ru-RU" sz="16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22,21 </a:t>
            </a:r>
            <a:r>
              <a:rPr lang="ru-RU" sz="16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шт. /</a:t>
            </a:r>
            <a:r>
              <a:rPr lang="ru-RU" sz="16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15,8 </a:t>
            </a:r>
            <a:r>
              <a:rPr lang="ru-RU" sz="16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шт.;</a:t>
            </a:r>
          </a:p>
          <a:p>
            <a:pPr marL="285750" indent="-285750">
              <a:spcAft>
                <a:spcPts val="1000"/>
              </a:spcAft>
              <a:buBlip>
                <a:blip r:embed="rId2"/>
              </a:buBlip>
            </a:pPr>
            <a:r>
              <a:rPr lang="ru-RU" sz="16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 производства/реализации посадочного материала винограда – </a:t>
            </a:r>
            <a:r>
              <a:rPr lang="ru-RU" sz="16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73,5 </a:t>
            </a:r>
            <a:r>
              <a:rPr lang="ru-RU" sz="16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шт./</a:t>
            </a:r>
            <a:r>
              <a:rPr lang="ru-RU" sz="16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45,7</a:t>
            </a:r>
            <a:r>
              <a:rPr lang="ru-RU" sz="16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тыс. шт.;</a:t>
            </a:r>
          </a:p>
          <a:p>
            <a:pPr>
              <a:spcAft>
                <a:spcPts val="1000"/>
              </a:spcAft>
            </a:pPr>
            <a:endParaRPr lang="ru-RU" sz="1600" dirty="0">
              <a:solidFill>
                <a:srgbClr val="0102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6602" y="5169548"/>
            <a:ext cx="11232299" cy="959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ru-RU" sz="16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Значимость достигнутых результатов, в том числе вклад в реализацию Доктрины продовольственной безопасности России</a:t>
            </a:r>
            <a:r>
              <a:rPr lang="ru-RU" sz="1600" b="1" dirty="0" smtClean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Aft>
                <a:spcPts val="1000"/>
              </a:spcAft>
            </a:pPr>
            <a:endParaRPr lang="ru-RU" sz="1600" b="1" dirty="0">
              <a:solidFill>
                <a:srgbClr val="0102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81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44F5C5B-629A-4995-B9D7-F88479EB6681}"/>
              </a:ext>
            </a:extLst>
          </p:cNvPr>
          <p:cNvSpPr txBox="1"/>
          <p:nvPr/>
        </p:nvSpPr>
        <p:spPr>
          <a:xfrm>
            <a:off x="11328" y="0"/>
            <a:ext cx="12180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algn="ctr">
              <a:tabLst>
                <a:tab pos="10226675" algn="l"/>
              </a:tabLst>
            </a:pPr>
            <a:r>
              <a:rPr lang="ru-RU" sz="2000" b="1" dirty="0">
                <a:solidFill>
                  <a:srgbClr val="283B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 деятельности селекционного центра за 2021 год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2316640"/>
              </p:ext>
            </p:extLst>
          </p:nvPr>
        </p:nvGraphicFramePr>
        <p:xfrm>
          <a:off x="167589" y="489743"/>
          <a:ext cx="11919636" cy="26969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21770"/>
                <a:gridCol w="1569559"/>
                <a:gridCol w="1728307"/>
              </a:tblGrid>
              <a:tr h="3628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Показатель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Плановые показатели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Достигнутые результаты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4839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"/>
                      </a:pPr>
                      <a:r>
                        <a:rPr lang="ru-RU" sz="1500" dirty="0">
                          <a:effectLst/>
                        </a:rPr>
                        <a:t>Доля исследователей в возрасте до 39 лет в общей численности работников </a:t>
                      </a:r>
                      <a:r>
                        <a:rPr lang="ru-RU" sz="1500" dirty="0" err="1">
                          <a:effectLst/>
                        </a:rPr>
                        <a:t>селекционно</a:t>
                      </a:r>
                      <a:r>
                        <a:rPr lang="ru-RU" sz="1500" dirty="0">
                          <a:effectLst/>
                        </a:rPr>
                        <a:t>-семеноводческого центра,%;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15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62,5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9668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"/>
                      </a:pPr>
                      <a:r>
                        <a:rPr lang="ru-RU" sz="1500" dirty="0">
                          <a:effectLst/>
                        </a:rPr>
                        <a:t>Число созданных технологий на основе собственных разработок получателя гранта , ед</a:t>
                      </a:r>
                      <a:r>
                        <a:rPr lang="ru-RU" sz="1500" dirty="0" smtClean="0">
                          <a:effectLst/>
                        </a:rPr>
                        <a:t>.;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2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2363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"/>
                      </a:pPr>
                      <a:r>
                        <a:rPr lang="ru-RU" sz="1500" dirty="0">
                          <a:effectLst/>
                        </a:rPr>
                        <a:t>Число результатов интеллектуальной деятельности, включая селекционные достижения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2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2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62677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"/>
                      </a:pPr>
                      <a:r>
                        <a:rPr lang="ru-RU" sz="1500">
                          <a:effectLst/>
                        </a:rPr>
                        <a:t>Число работников селекционно-семеноводческого, селекционно-племенного центра, прошедших обучение по программам повышения квалификации, ед.;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2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7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198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"/>
                      </a:pPr>
                      <a:r>
                        <a:rPr lang="ru-RU" sz="1500">
                          <a:effectLst/>
                        </a:rPr>
                        <a:t>Объем производства/реализации посадочного материала плодовых и ягодных, тыс. шт. /тыс. шт;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20,5 /14,5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22,21</a:t>
                      </a:r>
                      <a:r>
                        <a:rPr lang="en-US" sz="1500">
                          <a:effectLst/>
                        </a:rPr>
                        <a:t>/</a:t>
                      </a:r>
                      <a:r>
                        <a:rPr lang="ru-RU" sz="1500">
                          <a:effectLst/>
                        </a:rPr>
                        <a:t>15,8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286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"/>
                      </a:pPr>
                      <a:r>
                        <a:rPr lang="ru-RU" sz="1500" dirty="0">
                          <a:effectLst/>
                        </a:rPr>
                        <a:t>Объем производства/реализации посадочного материала винограда, тыс. шт. /тыс. </a:t>
                      </a:r>
                      <a:r>
                        <a:rPr lang="ru-RU" sz="1500" dirty="0" err="1">
                          <a:effectLst/>
                        </a:rPr>
                        <a:t>шт</a:t>
                      </a:r>
                      <a:r>
                        <a:rPr lang="ru-RU" sz="1500" dirty="0">
                          <a:effectLst/>
                        </a:rPr>
                        <a:t>;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71 /41</a:t>
                      </a:r>
                      <a:endParaRPr lang="ru-RU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73,5</a:t>
                      </a:r>
                      <a:r>
                        <a:rPr lang="en-US" sz="1500" dirty="0">
                          <a:effectLst/>
                        </a:rPr>
                        <a:t>/</a:t>
                      </a:r>
                      <a:r>
                        <a:rPr lang="ru-RU" sz="1500" dirty="0">
                          <a:effectLst/>
                        </a:rPr>
                        <a:t>42.7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4938611"/>
              </p:ext>
            </p:extLst>
          </p:nvPr>
        </p:nvGraphicFramePr>
        <p:xfrm>
          <a:off x="121895" y="4609146"/>
          <a:ext cx="12011024" cy="141732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2011024"/>
              </a:tblGrid>
              <a:tr h="292492">
                <a:tc>
                  <a:txBody>
                    <a:bodyPr/>
                    <a:lstStyle/>
                    <a:p>
                      <a:pPr marL="1165860" indent="-116586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Разработаны:</a:t>
                      </a:r>
                    </a:p>
                    <a:p>
                      <a:pPr marL="1165860" indent="-116586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Технология </a:t>
                      </a:r>
                      <a:r>
                        <a:rPr lang="ru-RU" sz="1500" dirty="0">
                          <a:effectLst/>
                        </a:rPr>
                        <a:t>1. «Создание и ведение маточников подвойных и привойных сортов садовых культур (на примере яблони</a:t>
                      </a:r>
                      <a:r>
                        <a:rPr lang="ru-RU" sz="1500" dirty="0" smtClean="0">
                          <a:effectLst/>
                        </a:rPr>
                        <a:t>)»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1165860" indent="-1165860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Технология 2. «Создание и ведение репродукционных маточников привойных сортов винограда </a:t>
                      </a:r>
                      <a:r>
                        <a:rPr lang="ru-RU" sz="1500" dirty="0" smtClean="0">
                          <a:effectLst/>
                        </a:rPr>
                        <a:t>»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1165860" indent="-1165860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Технология 3. «Метод выделения засухоустойчивых форм подвоев и </a:t>
                      </a:r>
                      <a:r>
                        <a:rPr lang="ru-RU" sz="1500" dirty="0" err="1">
                          <a:effectLst/>
                        </a:rPr>
                        <a:t>привойно</a:t>
                      </a:r>
                      <a:r>
                        <a:rPr lang="ru-RU" sz="1500" dirty="0">
                          <a:effectLst/>
                        </a:rPr>
                        <a:t>-подвойных комбинаций плодовых культур» 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1165860" indent="-1165860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Технология 4 «Метод мультиплексной молекулярно-генетической идентификации генов хозяйственно-ценных признаков» 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3256858"/>
              </p:ext>
            </p:extLst>
          </p:nvPr>
        </p:nvGraphicFramePr>
        <p:xfrm>
          <a:off x="121895" y="3548617"/>
          <a:ext cx="12011024" cy="104878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2011024"/>
              </a:tblGrid>
              <a:tr h="728746">
                <a:tc>
                  <a:txBody>
                    <a:bodyPr/>
                    <a:lstStyle/>
                    <a:p>
                      <a:pPr marL="1165860" marR="0" lvl="0" indent="-1165860" algn="l" defTabSz="914400" rtl="0" eaLnBrk="1" fontAlgn="auto" latinLnBrk="0" hangingPunct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5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Поданы заявки на выдачу патентов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500" dirty="0" smtClean="0">
                        <a:effectLst/>
                      </a:endParaRPr>
                    </a:p>
                    <a:p>
                      <a:pPr marL="1165860" indent="-1165860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        Селекционное </a:t>
                      </a:r>
                      <a:r>
                        <a:rPr lang="ru-RU" sz="1500" dirty="0">
                          <a:effectLst/>
                        </a:rPr>
                        <a:t>достижение. </a:t>
                      </a:r>
                      <a:r>
                        <a:rPr lang="ru-RU" sz="1500" dirty="0" smtClean="0">
                          <a:effectLst/>
                        </a:rPr>
                        <a:t> Подвой </a:t>
                      </a:r>
                      <a:r>
                        <a:rPr lang="ru-RU" sz="1500" dirty="0">
                          <a:effectLst/>
                        </a:rPr>
                        <a:t>косточковых культур ПМК СК </a:t>
                      </a:r>
                      <a:r>
                        <a:rPr lang="ru-RU" sz="1500" dirty="0" smtClean="0">
                          <a:effectLst/>
                        </a:rPr>
                        <a:t>3 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1165860" indent="-1165860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         Способ </a:t>
                      </a:r>
                      <a:r>
                        <a:rPr lang="ru-RU" sz="1500" dirty="0">
                          <a:effectLst/>
                        </a:rPr>
                        <a:t>получения </a:t>
                      </a:r>
                      <a:r>
                        <a:rPr lang="ru-RU" sz="1500" dirty="0" err="1">
                          <a:effectLst/>
                        </a:rPr>
                        <a:t>микрорастений</a:t>
                      </a:r>
                      <a:r>
                        <a:rPr lang="ru-RU" sz="1500" dirty="0">
                          <a:effectLst/>
                        </a:rPr>
                        <a:t> подвоев косточковых культур 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802218"/>
              </p:ext>
            </p:extLst>
          </p:nvPr>
        </p:nvGraphicFramePr>
        <p:xfrm>
          <a:off x="119964" y="6262300"/>
          <a:ext cx="12011024" cy="6400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2011024"/>
              </a:tblGrid>
              <a:tr h="0">
                <a:tc>
                  <a:txBody>
                    <a:bodyPr/>
                    <a:lstStyle/>
                    <a:p>
                      <a:pPr marL="1165860" indent="-1165860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СОП 00668034-01-2021 «Создание и ведение маточников подвойных и привойных сортов садовых культур (на примере яблони)»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1165860" indent="-1165860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СТО 00668034-122-2021 «Метод выделения засухоустойчивых форм подвоев и </a:t>
                      </a:r>
                      <a:r>
                        <a:rPr lang="ru-RU" sz="1500" dirty="0" err="1">
                          <a:effectLst/>
                        </a:rPr>
                        <a:t>привойно</a:t>
                      </a:r>
                      <a:r>
                        <a:rPr lang="ru-RU" sz="1500" dirty="0">
                          <a:effectLst/>
                        </a:rPr>
                        <a:t>-подвойных комбинаций плодовых культур</a:t>
                      </a:r>
                      <a:r>
                        <a:rPr lang="ru-RU" sz="1500" dirty="0" smtClean="0">
                          <a:effectLst/>
                        </a:rPr>
                        <a:t>»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8100" y="3183991"/>
            <a:ext cx="12178614" cy="3231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Передан в ГСИ </a:t>
            </a:r>
            <a:r>
              <a:rPr kumimoji="0" lang="ru-RU" alt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сорт яблони </a:t>
            </a:r>
            <a:r>
              <a:rPr kumimoji="0" lang="ru-RU" alt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Стасовское</a:t>
            </a:r>
            <a:r>
              <a:rPr kumimoji="0" lang="ru-RU" alt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включения в </a:t>
            </a:r>
            <a:r>
              <a:rPr kumimoji="0" lang="ru-RU" alt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Госреестр</a:t>
            </a:r>
            <a:r>
              <a:rPr kumimoji="0" lang="ru-RU" alt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РФ сортов, допущенных к использованию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8100" y="5982801"/>
            <a:ext cx="12209119" cy="3231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Осуществлено внедрение в ООО «ОПХ им. К.А. Тимирязева»:</a:t>
            </a:r>
            <a:endParaRPr lang="ru-RU" altLang="ru-RU" sz="1500" dirty="0"/>
          </a:p>
        </p:txBody>
      </p:sp>
    </p:spTree>
    <p:extLst>
      <p:ext uri="{BB962C8B-B14F-4D97-AF65-F5344CB8AC3E}">
        <p14:creationId xmlns:p14="http://schemas.microsoft.com/office/powerpoint/2010/main" val="409792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44F5C5B-629A-4995-B9D7-F88479EB6681}"/>
              </a:ext>
            </a:extLst>
          </p:cNvPr>
          <p:cNvSpPr txBox="1"/>
          <p:nvPr/>
        </p:nvSpPr>
        <p:spPr>
          <a:xfrm>
            <a:off x="0" y="316872"/>
            <a:ext cx="12180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algn="ctr">
              <a:tabLst>
                <a:tab pos="10226675" algn="l"/>
              </a:tabLst>
            </a:pPr>
            <a:r>
              <a:rPr lang="ru-RU" sz="2000" b="1" dirty="0">
                <a:solidFill>
                  <a:srgbClr val="283B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Планы деятельности селекционного центра за 2022 год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3648" y="860690"/>
            <a:ext cx="11318793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ru-RU" sz="16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Планируемые мероприятия</a:t>
            </a:r>
            <a:r>
              <a:rPr lang="ru-RU" sz="1600" b="1" dirty="0" smtClean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spcAft>
                <a:spcPts val="600"/>
              </a:spcAft>
              <a:buBlip>
                <a:blip r:embed="rId2"/>
              </a:buBlip>
            </a:pPr>
            <a:r>
              <a:rPr lang="ru-RU" sz="15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по приобретению селекционной и животноводческой техники, лабораторного оборудования для создания и внедрения современных </a:t>
            </a:r>
            <a:r>
              <a:rPr lang="ru-RU" sz="1500" dirty="0" smtClean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технологий, </a:t>
            </a:r>
            <a:r>
              <a:rPr lang="ru-RU" sz="15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включая: </a:t>
            </a:r>
            <a:r>
              <a:rPr lang="ru-RU" sz="1500" b="1" dirty="0" err="1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секвенатор</a:t>
            </a:r>
            <a:r>
              <a:rPr lang="ru-RU" sz="15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ДНК 2-го поколения, 15 Гб, оптический, </a:t>
            </a:r>
            <a:r>
              <a:rPr lang="ru-RU" sz="1500" b="1" dirty="0" err="1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MiSeq</a:t>
            </a:r>
            <a:r>
              <a:rPr lang="ru-RU" sz="15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b="1" dirty="0" err="1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Illumina</a:t>
            </a:r>
            <a:r>
              <a:rPr lang="ru-RU" sz="15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ДНК-</a:t>
            </a:r>
            <a:r>
              <a:rPr lang="ru-RU" sz="1500" b="1" dirty="0" err="1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амплификатор</a:t>
            </a:r>
            <a:r>
              <a:rPr lang="ru-RU" sz="15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реальном времени </a:t>
            </a:r>
            <a:r>
              <a:rPr lang="ru-RU" sz="1500" b="1" dirty="0" err="1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</a:t>
            </a:r>
            <a:r>
              <a:rPr lang="ru-RU" sz="15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b="1" dirty="0" err="1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</a:t>
            </a:r>
            <a:r>
              <a:rPr lang="en-US" sz="15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15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Система капиллярного электрофореза Капель 105М и другие. Всего </a:t>
            </a:r>
            <a:r>
              <a:rPr lang="ru-RU" sz="1500" b="1" dirty="0" smtClean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 единиц, на общую сумму  24,1 </a:t>
            </a:r>
            <a:r>
              <a:rPr lang="ru-RU" sz="1500" b="1" dirty="0" err="1" smtClean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млн.руб</a:t>
            </a:r>
            <a:r>
              <a:rPr lang="ru-RU" sz="1500" b="1" dirty="0" smtClean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500" b="1" dirty="0">
              <a:solidFill>
                <a:srgbClr val="0102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Blip>
                <a:blip r:embed="rId2"/>
              </a:buBlip>
            </a:pPr>
            <a:r>
              <a:rPr lang="ru-RU" sz="15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по кадровому обеспечению развития научной и производственной инфраструктуры, выполняемые за счет средств </a:t>
            </a:r>
            <a:r>
              <a:rPr lang="ru-RU" sz="1500" dirty="0" smtClean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гранта (</a:t>
            </a:r>
            <a:r>
              <a:rPr lang="ru-RU" sz="1500" b="1" dirty="0"/>
              <a:t>обучения сотрудников центра по программам повышения квалификации по </a:t>
            </a:r>
            <a:r>
              <a:rPr lang="ru-RU" sz="1500" b="1" dirty="0" smtClean="0"/>
              <a:t>направлениям</a:t>
            </a:r>
            <a:r>
              <a:rPr lang="ru-RU" sz="1500" b="1" dirty="0"/>
              <a:t>: «Использование </a:t>
            </a:r>
            <a:r>
              <a:rPr lang="ru-RU" sz="1500" b="1" dirty="0" smtClean="0"/>
              <a:t>методов </a:t>
            </a:r>
            <a:r>
              <a:rPr lang="ru-RU" sz="1500" b="1" dirty="0"/>
              <a:t>статистической обработки данных в селекционном процессе» и «Методы оздоровления растений плодовых культур</a:t>
            </a:r>
            <a:r>
              <a:rPr lang="ru-RU" sz="1500" b="1" dirty="0" smtClean="0"/>
              <a:t>»)</a:t>
            </a:r>
            <a:r>
              <a:rPr lang="ru-RU" sz="1500" dirty="0" smtClean="0"/>
              <a:t>.</a:t>
            </a:r>
            <a:endParaRPr lang="ru-RU" sz="1500" dirty="0" smtClean="0">
              <a:solidFill>
                <a:srgbClr val="0102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Blip>
                <a:blip r:embed="rId2"/>
              </a:buBlip>
            </a:pPr>
            <a:r>
              <a:rPr lang="ru-RU" sz="15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по кадровому обеспечению развития научной и производственной инфраструктуры, выполняемые за счет средств из внебюджетных </a:t>
            </a:r>
            <a:r>
              <a:rPr lang="ru-RU" sz="1500" dirty="0" smtClean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источников (</a:t>
            </a:r>
            <a:r>
              <a:rPr lang="ru-RU" sz="1500" b="1" dirty="0"/>
              <a:t>обучения сотрудников центра по программам повышения квалификации по следующим направлениям «Методы оздоровления и размножения винограда» и «Применение методов </a:t>
            </a:r>
            <a:r>
              <a:rPr lang="en-US" sz="1500" b="1" dirty="0"/>
              <a:t>in vitro </a:t>
            </a:r>
            <a:r>
              <a:rPr lang="ru-RU" sz="1500" b="1" dirty="0"/>
              <a:t>для длительного сохранения селекционных ресурсов»</a:t>
            </a:r>
            <a:r>
              <a:rPr lang="ru-RU" sz="1500" dirty="0" smtClean="0"/>
              <a:t>).</a:t>
            </a:r>
            <a:endParaRPr lang="ru-RU" sz="1500" dirty="0" smtClean="0">
              <a:solidFill>
                <a:srgbClr val="0102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Blip>
                <a:blip r:embed="rId2"/>
              </a:buBlip>
            </a:pPr>
            <a:r>
              <a:rPr lang="ru-RU" sz="1500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по проведению научных исследований и разработке новых технологий в области </a:t>
            </a:r>
            <a:r>
              <a:rPr lang="ru-RU" sz="1500" dirty="0" smtClean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селекции:     </a:t>
            </a:r>
          </a:p>
          <a:p>
            <a:pPr marL="720000" indent="-285750"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ru-RU" sz="1500" b="1" dirty="0"/>
              <a:t>Реализация исследовательских проектов по поиску, мобилизации, сохранению и изучению </a:t>
            </a:r>
            <a:r>
              <a:rPr lang="ru-RU" sz="1500" b="1" dirty="0" err="1"/>
              <a:t>генресурсов</a:t>
            </a:r>
            <a:r>
              <a:rPr lang="ru-RU" sz="1500" b="1" dirty="0"/>
              <a:t>, выделению доноров и источников основных </a:t>
            </a:r>
            <a:r>
              <a:rPr lang="ru-RU" sz="1500" b="1" dirty="0" err="1"/>
              <a:t>селекционно­ценных</a:t>
            </a:r>
            <a:r>
              <a:rPr lang="ru-RU" sz="1500" b="1" dirty="0"/>
              <a:t> признаков семечковых, косточковых культур и винограда, созданию новых сортов и подвоев с комплексом хозяйственно ценных признаков: продуктивности, устойчивости к </a:t>
            </a:r>
            <a:r>
              <a:rPr lang="ru-RU" sz="1500" b="1" dirty="0" err="1"/>
              <a:t>био</a:t>
            </a:r>
            <a:r>
              <a:rPr lang="ru-RU" sz="1500" b="1" dirty="0"/>
              <a:t> - и </a:t>
            </a:r>
            <a:r>
              <a:rPr lang="ru-RU" sz="1500" b="1" dirty="0" err="1"/>
              <a:t>абиострессорам</a:t>
            </a:r>
            <a:r>
              <a:rPr lang="ru-RU" sz="1500" b="1" dirty="0"/>
              <a:t>, соответствующих интенсивным ресурсосберегающим технологиям ;</a:t>
            </a:r>
          </a:p>
          <a:p>
            <a:pPr marL="720000" indent="-285750"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ru-RU" sz="1500" b="1" dirty="0"/>
              <a:t>Реализация исследовательских проектов по ДНК-паспортизации генотипов; </a:t>
            </a:r>
            <a:r>
              <a:rPr lang="ru-RU" sz="1500" b="1" dirty="0" err="1"/>
              <a:t>молекулярно</a:t>
            </a:r>
            <a:r>
              <a:rPr lang="ru-RU" sz="1500" b="1" dirty="0"/>
              <a:t> - генетической идентификации генов хозяйственно-ценных признаков и диагностике вирусных и </a:t>
            </a:r>
            <a:r>
              <a:rPr lang="ru-RU" sz="1500" b="1" dirty="0" err="1"/>
              <a:t>фитоплазменных</a:t>
            </a:r>
            <a:r>
              <a:rPr lang="ru-RU" sz="1500" b="1" dirty="0"/>
              <a:t> патогенов; разработке и усовершенствованию молекулярно-генетических методов для решения задач по селекции, изучению генофонда и получению оздоровленных растений ;</a:t>
            </a:r>
          </a:p>
          <a:p>
            <a:pPr marL="720000" indent="-285750"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ru-RU" sz="1500" b="1" dirty="0"/>
              <a:t>Реализация исследовательских проектов по разработке и совершенствованию методов ускоренного размножения растений, свободных от вирусных и </a:t>
            </a:r>
            <a:r>
              <a:rPr lang="ru-RU" sz="1500" b="1" dirty="0" err="1"/>
              <a:t>фитоплазменных</a:t>
            </a:r>
            <a:r>
              <a:rPr lang="ru-RU" sz="1500" b="1" dirty="0"/>
              <a:t> патогенов садовых культур и винограда на основе использования методов культуры клеток и тканей </a:t>
            </a:r>
            <a:r>
              <a:rPr lang="en-US" sz="1500" b="1" dirty="0"/>
              <a:t>in vitro </a:t>
            </a:r>
            <a:r>
              <a:rPr lang="ru-RU" sz="1500" b="1" dirty="0"/>
              <a:t>и современных методов размножения </a:t>
            </a:r>
            <a:r>
              <a:rPr lang="en-US" sz="1500" b="1" dirty="0"/>
              <a:t>in vivo </a:t>
            </a:r>
            <a:endParaRPr lang="ru-RU" sz="1500" b="1" dirty="0"/>
          </a:p>
        </p:txBody>
      </p:sp>
    </p:spTree>
    <p:extLst>
      <p:ext uri="{BB962C8B-B14F-4D97-AF65-F5344CB8AC3E}">
        <p14:creationId xmlns:p14="http://schemas.microsoft.com/office/powerpoint/2010/main" val="93824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44F5C5B-629A-4995-B9D7-F88479EB6681}"/>
              </a:ext>
            </a:extLst>
          </p:cNvPr>
          <p:cNvSpPr txBox="1"/>
          <p:nvPr/>
        </p:nvSpPr>
        <p:spPr>
          <a:xfrm>
            <a:off x="0" y="316872"/>
            <a:ext cx="12180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algn="ctr">
              <a:tabLst>
                <a:tab pos="10226675" algn="l"/>
              </a:tabLst>
            </a:pPr>
            <a:r>
              <a:rPr lang="ru-RU" sz="2000" b="1" dirty="0">
                <a:solidFill>
                  <a:srgbClr val="283B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Планы деятельности селекционного центра за 2022 год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21750" y="722163"/>
            <a:ext cx="11232299" cy="713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ru-RU" sz="16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Планируемые показатели:</a:t>
            </a:r>
          </a:p>
          <a:p>
            <a:pPr>
              <a:spcAft>
                <a:spcPts val="1000"/>
              </a:spcAft>
            </a:pPr>
            <a:endParaRPr lang="ru-RU" sz="1600" dirty="0">
              <a:solidFill>
                <a:srgbClr val="0102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1317903"/>
              </p:ext>
            </p:extLst>
          </p:nvPr>
        </p:nvGraphicFramePr>
        <p:xfrm>
          <a:off x="93501" y="1166864"/>
          <a:ext cx="11973472" cy="24034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7984"/>
                <a:gridCol w="8201540"/>
                <a:gridCol w="1063785"/>
                <a:gridCol w="2040163"/>
              </a:tblGrid>
              <a:tr h="4084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нарастающим итогом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941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исследователей в возрасте до 39 лет в общей численности работников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селекционно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-семеноводческого,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селекционно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-племенного центра, не менее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проценты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084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результатов интеллектуальной деятельности, включая селекционные достижения, полученных в рамках деятельности по реализации программы создания и развития центра, не менее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единицы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959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созданных технологий на основе собственных разработок получателя гранта, не менее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единицы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599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работников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селекционно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-семеноводческого,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селекционно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-племенного центра, прошедших обучение по программам повышения квалификации, не менее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единицы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954338" y="142882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397502"/>
              </p:ext>
            </p:extLst>
          </p:nvPr>
        </p:nvGraphicFramePr>
        <p:xfrm>
          <a:off x="93501" y="3570342"/>
          <a:ext cx="11971721" cy="30194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3484"/>
                <a:gridCol w="7726793"/>
                <a:gridCol w="497323"/>
                <a:gridCol w="1043992"/>
                <a:gridCol w="2050129"/>
              </a:tblGrid>
              <a:tr h="272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5.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0638" marR="60638" marT="0" marB="0" anchor="ctr"/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Объем производства посадочного материала, не менее: </a:t>
                      </a:r>
                    </a:p>
                  </a:txBody>
                  <a:tcPr marL="60638" marR="60638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1130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100" dirty="0" smtClean="0">
                          <a:effectLst/>
                        </a:rPr>
                        <a:t>5.1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0638" marR="60638" marT="0" marB="0" anchor="ctr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плодовые и ягодные (саженцы корнесобственные, саженцы привитые,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микрорастения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адаптированные растения, черенки одревесневшие, черенки зеленые, черенки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окорененные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семена)</a:t>
                      </a:r>
                    </a:p>
                  </a:txBody>
                  <a:tcPr marL="60638" marR="60638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0638" marR="6063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тыс. штук</a:t>
                      </a:r>
                    </a:p>
                  </a:txBody>
                  <a:tcPr marL="60638" marR="6063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60638" marR="60638" marT="0" marB="0" anchor="ctr"/>
                </a:tc>
              </a:tr>
              <a:tr h="434528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1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</a:rPr>
                        <a:t>5.2.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0638" marR="60638" marT="0" marB="0" anchor="ctr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Виноград (саженцы корнесобственные, саженцы привитые,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микрорастения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адаптированные растения, черенки одревесневшие, черенки зеленые, черенки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окорененные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семена)</a:t>
                      </a:r>
                    </a:p>
                  </a:txBody>
                  <a:tcPr marL="60638" marR="60638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kern="120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0638" marR="6063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тыс. штук</a:t>
                      </a:r>
                    </a:p>
                  </a:txBody>
                  <a:tcPr marL="60638" marR="6063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72</a:t>
                      </a:r>
                    </a:p>
                  </a:txBody>
                  <a:tcPr marL="60638" marR="60638" marT="0" marB="0" anchor="ctr"/>
                </a:tc>
              </a:tr>
              <a:tr h="217264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6.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0638" marR="60638" marT="0" marB="0" anchor="ctr"/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non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 action="ppaction://hlinkfile"/>
                        </a:rPr>
                        <a:t>Объем реализации посадочного материала, не менее:</a:t>
                      </a:r>
                      <a:endParaRPr lang="ru-RU" sz="1400" b="1" u="non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0638" marR="60638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1791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100" dirty="0" smtClean="0">
                          <a:effectLst/>
                        </a:rPr>
                        <a:t>8.1.</a:t>
                      </a: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0638" marR="6063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плодовые и ягодные (саженцы корнесобственные, саженцы привитые,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микрорастения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адаптированные растения, черенки одревесневшие, черенки зеленые, черенки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окорененные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семена)</a:t>
                      </a:r>
                    </a:p>
                  </a:txBody>
                  <a:tcPr marL="60638" marR="60638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тыс. штук</a:t>
                      </a:r>
                    </a:p>
                  </a:txBody>
                  <a:tcPr marL="60638" marR="60638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0638" marR="60638" marT="0" marB="0" anchor="ctr"/>
                </a:tc>
              </a:tr>
              <a:tr h="771873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100" dirty="0" smtClean="0">
                          <a:effectLst/>
                        </a:rPr>
                        <a:t>8.2</a:t>
                      </a: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Courier New" panose="02070309020205020404" pitchFamily="49" charset="0"/>
                      </a:endParaRPr>
                    </a:p>
                  </a:txBody>
                  <a:tcPr marL="60638" marR="6063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Виноград (саженцы корнесобственные, саженцы привитые,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микрорастения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адаптированные растения, черенки одревесневшие, черенки зеленые, черенки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окорененные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0638" marR="60638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тыс. штук</a:t>
                      </a:r>
                    </a:p>
                  </a:txBody>
                  <a:tcPr marL="60638" marR="60638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 marL="60638" marR="60638" marT="0" marB="0" anchor="ctr"/>
                </a:tc>
              </a:tr>
            </a:tbl>
          </a:graphicData>
        </a:graphic>
      </p:graphicFrame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4650545" y="233092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4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44F5C5B-629A-4995-B9D7-F88479EB6681}"/>
              </a:ext>
            </a:extLst>
          </p:cNvPr>
          <p:cNvSpPr txBox="1"/>
          <p:nvPr/>
        </p:nvSpPr>
        <p:spPr>
          <a:xfrm>
            <a:off x="0" y="316872"/>
            <a:ext cx="12180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algn="ctr">
              <a:tabLst>
                <a:tab pos="10226675" algn="l"/>
              </a:tabLst>
            </a:pPr>
            <a:r>
              <a:rPr lang="ru-RU" sz="2000" b="1" dirty="0">
                <a:solidFill>
                  <a:srgbClr val="283B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Планы деятельности селекционного центра за 2022 год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21750" y="722163"/>
            <a:ext cx="11232299" cy="713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ru-RU" sz="1600" b="1" dirty="0">
                <a:solidFill>
                  <a:srgbClr val="0102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Планируемые показатели:</a:t>
            </a:r>
          </a:p>
          <a:p>
            <a:pPr>
              <a:spcAft>
                <a:spcPts val="1000"/>
              </a:spcAft>
            </a:pPr>
            <a:endParaRPr lang="ru-RU" sz="1600" dirty="0">
              <a:solidFill>
                <a:srgbClr val="0102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954338" y="142882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4650545" y="233092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2917051"/>
              </p:ext>
            </p:extLst>
          </p:nvPr>
        </p:nvGraphicFramePr>
        <p:xfrm>
          <a:off x="0" y="1095057"/>
          <a:ext cx="12180671" cy="15081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180671"/>
              </a:tblGrid>
              <a:tr h="1508126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-"/>
                        <a:tabLst>
                          <a:tab pos="448310" algn="l"/>
                        </a:tabLst>
                      </a:pPr>
                      <a:r>
                        <a:rPr lang="ru-RU" sz="1600" u="none" strike="noStrike" spc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Выделено </a:t>
                      </a:r>
                      <a:r>
                        <a:rPr lang="ru-RU" sz="1600" u="none" strike="noStrike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донора, 8 источников хозяйственно ценных признаков, 5 элитных форм плодовых культур и винограда.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-"/>
                        <a:tabLst>
                          <a:tab pos="448310" algn="l"/>
                        </a:tabLst>
                      </a:pPr>
                      <a:r>
                        <a:rPr lang="ru-RU" sz="1600" u="none" strike="noStrike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Созданы и переданы в ГСИ 2 новых сорта</a:t>
                      </a:r>
                      <a:r>
                        <a:rPr lang="ru-RU" sz="1600" u="none" strike="noStrike" spc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u="none" strike="noStrike" spc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-"/>
                        <a:tabLst>
                          <a:tab pos="448310" algn="l"/>
                        </a:tabLst>
                      </a:pPr>
                      <a:endParaRPr lang="ru-RU" sz="1400" u="none" strike="noStrike" spc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-"/>
                        <a:tabLst>
                          <a:tab pos="448310" algn="l"/>
                        </a:tabLst>
                      </a:pPr>
                      <a:endParaRPr lang="ru-RU" sz="1400" u="none" strike="noStrike" spc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-"/>
                        <a:tabLst>
                          <a:tab pos="448310" algn="l"/>
                        </a:tabLst>
                      </a:pPr>
                      <a:endParaRPr lang="ru-RU" sz="1400" u="none" strike="noStrike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9454178"/>
              </p:ext>
            </p:extLst>
          </p:nvPr>
        </p:nvGraphicFramePr>
        <p:xfrm>
          <a:off x="0" y="1580187"/>
          <a:ext cx="12180671" cy="43513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180671"/>
              </a:tblGrid>
              <a:tr h="4351338">
                <a:tc>
                  <a:txBody>
                    <a:bodyPr/>
                    <a:lstStyle/>
                    <a:p>
                      <a:pPr marL="342900" lvl="0" indent="-342900" algn="l" defTabSz="914400" rtl="0" eaLnBrk="1" latinLnBrk="0" hangingPunct="1"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-"/>
                        <a:tabLst>
                          <a:tab pos="448310" algn="l"/>
                        </a:tabLst>
                      </a:pPr>
                      <a:r>
                        <a:rPr lang="ru-RU" sz="1600" u="none" strike="noStrike" kern="1200" spc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Выполнена </a:t>
                      </a:r>
                      <a:r>
                        <a:rPr lang="ru-RU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апробация и оценка полиморфизма не менее 20 локус-специфичных и </a:t>
                      </a:r>
                      <a:r>
                        <a:rPr lang="ru-RU" sz="1600" u="none" strike="noStrike" kern="1200" spc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мультилокусных</a:t>
                      </a:r>
                      <a:r>
                        <a:rPr lang="ru-RU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ДНК-маркеров применительно к семечковым культурам. Наиболее информативные ДНК-маркеры использованы для оценки сортовой чистоты посадочного материала.</a:t>
                      </a:r>
                    </a:p>
                    <a:p>
                      <a:pPr marL="342900" lvl="0" indent="-342900" algn="l" defTabSz="914400" rtl="0" eaLnBrk="1" latinLnBrk="0" hangingPunct="1"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-"/>
                        <a:tabLst>
                          <a:tab pos="448310" algn="l"/>
                        </a:tabLst>
                      </a:pPr>
                      <a:r>
                        <a:rPr lang="ru-RU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Выявлены информативные </a:t>
                      </a:r>
                      <a:r>
                        <a:rPr lang="en-US" sz="1600" u="none" strike="noStrike" kern="1200" spc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SCoT</a:t>
                      </a:r>
                      <a:r>
                        <a:rPr lang="en-US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ДНК- маркеры, перспективные для </a:t>
                      </a:r>
                      <a:r>
                        <a:rPr lang="ru-RU" sz="1600" u="none" strike="noStrike" kern="1200" spc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генотипирования</a:t>
                      </a:r>
                      <a:r>
                        <a:rPr lang="ru-RU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сортов яблони.</a:t>
                      </a:r>
                    </a:p>
                    <a:p>
                      <a:pPr marL="342900" lvl="0" indent="-342900" algn="l" defTabSz="914400" rtl="0" eaLnBrk="1" latinLnBrk="0" hangingPunct="1"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-"/>
                        <a:tabLst>
                          <a:tab pos="448310" algn="l"/>
                        </a:tabLst>
                      </a:pPr>
                      <a:r>
                        <a:rPr lang="ru-RU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Выполнено ДНК-типирование 30 сортов по наиболее полиморфным маркерам и получены ДНК-профили по указанным ДНК-маркерам для ряда отечественных и зарубежных сортов </a:t>
                      </a:r>
                      <a:r>
                        <a:rPr lang="ru-RU" sz="1600" u="none" strike="noStrike" kern="1200" spc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яблони.</a:t>
                      </a:r>
                      <a:endParaRPr lang="ru-RU" sz="1600" u="none" strike="noStrike" kern="1200" spc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 defTabSz="914400" rtl="0" eaLnBrk="1" latinLnBrk="0" hangingPunct="1"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-"/>
                        <a:tabLst>
                          <a:tab pos="448310" algn="l"/>
                        </a:tabLst>
                      </a:pPr>
                      <a:r>
                        <a:rPr lang="ru-RU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Проведено </a:t>
                      </a:r>
                      <a:r>
                        <a:rPr lang="ru-RU" sz="1600" u="none" strike="noStrike" kern="1200" spc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генотипирование</a:t>
                      </a:r>
                      <a:r>
                        <a:rPr lang="ru-RU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u="none" strike="noStrike" kern="1200" spc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сортообразцов</a:t>
                      </a:r>
                      <a:r>
                        <a:rPr lang="ru-RU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 форм из природных популяций, отобранных на территории Дагестана, и получены научные данные о степени их генетического родства с сортами из различных </a:t>
                      </a:r>
                      <a:r>
                        <a:rPr lang="ru-RU" sz="1600" u="none" strike="noStrike" kern="1200" spc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эколого­географических</a:t>
                      </a:r>
                      <a:r>
                        <a:rPr lang="ru-RU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групп.</a:t>
                      </a:r>
                    </a:p>
                    <a:p>
                      <a:pPr marL="342900" lvl="0" indent="-342900" algn="l" defTabSz="914400" rtl="0" eaLnBrk="1" latinLnBrk="0" hangingPunct="1"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-"/>
                        <a:tabLst>
                          <a:tab pos="448310" algn="l"/>
                        </a:tabLst>
                      </a:pPr>
                      <a:r>
                        <a:rPr lang="ru-RU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Апробировано не менее 10 </a:t>
                      </a:r>
                      <a:r>
                        <a:rPr lang="en-US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ISSR </a:t>
                      </a:r>
                      <a:r>
                        <a:rPr lang="ru-RU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ДНК- маркеров и определены наиболее информативные для анализа стабильности генотипов садовых культур при </a:t>
                      </a:r>
                      <a:r>
                        <a:rPr lang="ru-RU" sz="1600" u="none" strike="noStrike" kern="1200" spc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микроклонировании</a:t>
                      </a:r>
                      <a:r>
                        <a:rPr lang="ru-RU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in vitro</a:t>
                      </a:r>
                      <a:r>
                        <a:rPr lang="ru-RU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342900" lvl="0" indent="-342900" algn="l" defTabSz="914400" rtl="0" eaLnBrk="1" latinLnBrk="0" hangingPunct="1"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-"/>
                        <a:tabLst>
                          <a:tab pos="448310" algn="l"/>
                        </a:tabLst>
                      </a:pPr>
                      <a:r>
                        <a:rPr lang="ru-RU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Разработан способ оценки устойчивости растений к биотическим факторам среды</a:t>
                      </a:r>
                      <a:r>
                        <a:rPr lang="ru-RU" sz="14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5289644"/>
              </p:ext>
            </p:extLst>
          </p:nvPr>
        </p:nvGraphicFramePr>
        <p:xfrm>
          <a:off x="0" y="4008120"/>
          <a:ext cx="12192000" cy="2926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192000"/>
              </a:tblGrid>
              <a:tr h="2685661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-"/>
                        <a:tabLst>
                          <a:tab pos="450850" algn="l"/>
                        </a:tabLst>
                      </a:pPr>
                      <a:r>
                        <a:rPr lang="ru-RU" sz="1600" u="none" strike="noStrike" kern="1200" spc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Разработана </a:t>
                      </a:r>
                      <a:r>
                        <a:rPr lang="ru-RU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методика выделения образцов с полигенным типом устойчивости к </a:t>
                      </a:r>
                      <a:r>
                        <a:rPr lang="ru-RU" sz="1600" u="none" strike="noStrike" kern="1200" spc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коккомикозу</a:t>
                      </a:r>
                      <a:r>
                        <a:rPr lang="ru-RU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-"/>
                        <a:tabLst>
                          <a:tab pos="450850" algn="l"/>
                        </a:tabLst>
                      </a:pPr>
                      <a:r>
                        <a:rPr lang="ru-RU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Разработаны молекулярно-генетические паспорта по трем аллелям локуса </a:t>
                      </a:r>
                      <a:r>
                        <a:rPr lang="ru-RU" sz="1600" u="none" strike="noStrike" kern="1200" spc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самонесовместимости</a:t>
                      </a:r>
                      <a:r>
                        <a:rPr lang="ru-RU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яблони, восьми </a:t>
                      </a:r>
                      <a:r>
                        <a:rPr lang="ru-RU" sz="1600" u="none" strike="noStrike" kern="1200" spc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микросателлитным</a:t>
                      </a:r>
                      <a:r>
                        <a:rPr lang="ru-RU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маркерам для 40 генотипов рода </a:t>
                      </a:r>
                      <a:r>
                        <a:rPr lang="en-US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Malus</a:t>
                      </a:r>
                      <a:r>
                        <a:rPr lang="ru-RU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-"/>
                        <a:tabLst>
                          <a:tab pos="448310" algn="l"/>
                        </a:tabLst>
                      </a:pPr>
                      <a:r>
                        <a:rPr lang="ru-RU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Сформирована База данных фенотипических характеристик </a:t>
                      </a:r>
                      <a:r>
                        <a:rPr lang="ru-RU" sz="1600" u="none" strike="noStrike" kern="1200" spc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сортоформ</a:t>
                      </a:r>
                      <a:r>
                        <a:rPr lang="ru-RU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 гибридов яблони, позволяющая оптимизировать алгоритм отбора форм наиболее ценных для селекции.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-"/>
                        <a:tabLst>
                          <a:tab pos="450850" algn="l"/>
                        </a:tabLst>
                      </a:pPr>
                      <a:r>
                        <a:rPr lang="ru-RU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Разработан способ производства высококачественного посадочного материала с использованием механизма симбиоза растений и микроорганизмов (технологическая инструкция).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-"/>
                        <a:tabLst>
                          <a:tab pos="448310" algn="l"/>
                        </a:tabLst>
                      </a:pPr>
                      <a:r>
                        <a:rPr lang="ru-RU" sz="1600" u="none" strike="noStrike" kern="1200" spc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Усовершенствованы </a:t>
                      </a:r>
                      <a:r>
                        <a:rPr lang="ru-RU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экспериментальные протоколы микроклонального размножения по этапам введение в культуру, мультипликация, </a:t>
                      </a:r>
                      <a:r>
                        <a:rPr lang="en-US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ex vitro </a:t>
                      </a:r>
                      <a:r>
                        <a:rPr lang="ru-RU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адаптация.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-"/>
                        <a:tabLst>
                          <a:tab pos="448310" algn="l"/>
                        </a:tabLst>
                      </a:pPr>
                      <a:r>
                        <a:rPr lang="ru-RU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Определены параметры оптимизации минерального питания тиражированных маточных растений в </a:t>
                      </a:r>
                      <a:r>
                        <a:rPr lang="ru-RU" sz="1600" u="none" strike="noStrike" kern="1200" spc="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ампелоценозе</a:t>
                      </a:r>
                      <a:r>
                        <a:rPr lang="ru-RU" sz="1600" u="none" strike="noStrike" kern="1200" spc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маточника</a:t>
                      </a:r>
                      <a:r>
                        <a:rPr lang="ru-RU" sz="1600" u="none" strike="noStrike" kern="1200" spc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-"/>
                        <a:tabLst>
                          <a:tab pos="448310" algn="l"/>
                        </a:tabLst>
                      </a:pPr>
                      <a:r>
                        <a:rPr lang="ru-RU" sz="1600" u="none" strike="noStrike" kern="1200" spc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Усовершенствованы технологии создания базисных маточников из оздоровленного </a:t>
                      </a:r>
                      <a:r>
                        <a:rPr lang="en-US" sz="1600" u="none" strike="noStrike" kern="1200" spc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in vitro </a:t>
                      </a:r>
                      <a:r>
                        <a:rPr lang="ru-RU" sz="1600" u="none" strike="noStrike" kern="1200" spc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посадочного материала винограда.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Symbol" panose="05050102010706020507" pitchFamily="18" charset="2"/>
                        <a:buChar char="-"/>
                        <a:tabLst>
                          <a:tab pos="448310" algn="l"/>
                        </a:tabLst>
                      </a:pPr>
                      <a:r>
                        <a:rPr lang="ru-RU" sz="1600" u="none" strike="noStrike" kern="1200" spc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Модифицирована технология размножения растений косточковых культур </a:t>
                      </a:r>
                      <a:r>
                        <a:rPr lang="en-US" sz="1600" u="none" strike="noStrike" kern="1200" spc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in vitro</a:t>
                      </a:r>
                      <a:r>
                        <a:rPr lang="ru-RU" sz="1600" u="none" strike="noStrike" kern="1200" spc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u="none" strike="noStrike" kern="1200" spc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93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1278</TotalTime>
  <Words>1749</Words>
  <Application>Microsoft Office PowerPoint</Application>
  <PresentationFormat>Широкоэкранный</PresentationFormat>
  <Paragraphs>138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Courier New</vt:lpstr>
      <vt:lpstr>Symbol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104</cp:revision>
  <cp:lastPrinted>2020-10-15T12:39:25Z</cp:lastPrinted>
  <dcterms:created xsi:type="dcterms:W3CDTF">2020-07-14T07:24:16Z</dcterms:created>
  <dcterms:modified xsi:type="dcterms:W3CDTF">2022-07-06T13:29:10Z</dcterms:modified>
</cp:coreProperties>
</file>