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2" r:id="rId3"/>
    <p:sldId id="266" r:id="rId4"/>
    <p:sldId id="268" r:id="rId5"/>
    <p:sldId id="267" r:id="rId6"/>
    <p:sldId id="269" r:id="rId7"/>
    <p:sldId id="265" r:id="rId8"/>
    <p:sldId id="260" r:id="rId9"/>
    <p:sldId id="272" r:id="rId10"/>
    <p:sldId id="271" r:id="rId11"/>
    <p:sldId id="276" r:id="rId12"/>
    <p:sldId id="273" r:id="rId13"/>
    <p:sldId id="274" r:id="rId14"/>
    <p:sldId id="261" r:id="rId15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D5E3CF"/>
    <a:srgbClr val="EBF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288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05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89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570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3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8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38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8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93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98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7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A0BF9-90A5-4DB1-AEDE-7FBB9CB50179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1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#_ftn1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g"/><Relationship Id="rId7" Type="http://schemas.openxmlformats.org/officeDocument/2006/relationships/image" Target="../media/image21.jpeg"/><Relationship Id="rId12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g"/><Relationship Id="rId11" Type="http://schemas.openxmlformats.org/officeDocument/2006/relationships/image" Target="../media/image9.png"/><Relationship Id="rId5" Type="http://schemas.openxmlformats.org/officeDocument/2006/relationships/image" Target="../media/image19.jpeg"/><Relationship Id="rId10" Type="http://schemas.openxmlformats.org/officeDocument/2006/relationships/image" Target="../media/image8.png"/><Relationship Id="rId4" Type="http://schemas.openxmlformats.org/officeDocument/2006/relationships/image" Target="../media/image18.png"/><Relationship Id="rId9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5.jpeg"/><Relationship Id="rId7" Type="http://schemas.openxmlformats.org/officeDocument/2006/relationships/image" Target="../media/image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10.png"/><Relationship Id="rId4" Type="http://schemas.openxmlformats.org/officeDocument/2006/relationships/image" Target="../media/image30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8623" y="2571364"/>
            <a:ext cx="10723417" cy="25239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«Реализация направлений, соответствующих </a:t>
            </a:r>
            <a:br>
              <a:rPr lang="ru-RU" sz="4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Программе создания и развития селекционно-семеноводческого центра в сфере плодово-ягодных культур и винограда»</a:t>
            </a:r>
            <a:endParaRPr lang="ru-RU" sz="4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346321" y="5499754"/>
            <a:ext cx="8370125" cy="11510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Докладчик: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Руссо Дмитрий Эдуардович,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заместитель директора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1258223" cy="1253469"/>
          </a:xfrm>
          <a:prstGeom prst="rect">
            <a:avLst/>
          </a:prstGeom>
        </p:spPr>
      </p:pic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8779" y="116632"/>
            <a:ext cx="11133221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Северо-Кавказский федеральный научный центр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садоводства, виноградарства, виноделия»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</a:t>
            </a: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ФГБНУ СКФНЦСВВ)</a:t>
            </a:r>
            <a:endParaRPr lang="ru-RU" sz="16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гор. Краснодар</a:t>
            </a: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02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163384"/>
              </p:ext>
            </p:extLst>
          </p:nvPr>
        </p:nvGraphicFramePr>
        <p:xfrm>
          <a:off x="229327" y="848713"/>
          <a:ext cx="11734875" cy="5958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216"/>
                <a:gridCol w="7751867"/>
                <a:gridCol w="1438491"/>
                <a:gridCol w="967873"/>
                <a:gridCol w="1074428"/>
              </a:tblGrid>
              <a:tr h="4239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№ п/п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показателя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Единица измерения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План 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Факт 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6359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Доля исследователей в возрасте до 39 лет в общей численности работников селекционно-семеноводческого, селекционно-племенного центра, не менее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проценты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15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54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8813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Число результатов интеллектуальной деятельности, включая селекционные достижения, полученных в рамках деятельности по реализации программы создания и развития центра, не менее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единицы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511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Число созданных технологий на основе собственных разработок получателя гранта, не менее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единицы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7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6703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4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Число работников селекционно-семеноводческого, селекционно-племенного центра, прошедших обучение по программам повышения квалификации, не менее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единицы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9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3542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Объем производства посадочного материала, не менее: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766751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5.1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400" dirty="0" err="1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микрорастения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dirty="0" err="1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окорененные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, семена)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тыс. штук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21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23,5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270113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5.2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виноград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тыс. штук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72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74,3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285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Объем реализации посадочного материала, не менее: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7667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6.1.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400" dirty="0" err="1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микрорастения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dirty="0" err="1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окорененные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, семена)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тыс. штук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15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22,35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3857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6.2.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виноград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тыс. штук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42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43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</a:tbl>
          </a:graphicData>
        </a:graphic>
      </p:graphicFrame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5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6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7" name="Овал 6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10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356" y="22619"/>
            <a:ext cx="10515600" cy="50826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Достижение значений результатов предоставления гранта в 2022 </a:t>
            </a:r>
            <a:r>
              <a:rPr 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253399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559126"/>
              </p:ext>
            </p:extLst>
          </p:nvPr>
        </p:nvGraphicFramePr>
        <p:xfrm>
          <a:off x="278300" y="859104"/>
          <a:ext cx="11734028" cy="5917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0862"/>
                <a:gridCol w="2974206"/>
                <a:gridCol w="3108960"/>
              </a:tblGrid>
              <a:tr h="295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Наименование целевого показателя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2021 год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2022 год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51553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Количество заключенных лицензионных договоров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0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29545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Объем полученных роялти, тыс. руб.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0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128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9556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Объем произведенного посадочного 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материала, </a:t>
                      </a:r>
                      <a:b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</a:b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тыс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. шт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.: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плодовых 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и ягодных культур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винограда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22,21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73,5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23,5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74,3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9556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Объем  реализованного посадочного 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материала, </a:t>
                      </a:r>
                      <a:b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</a:b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тыс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. шт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.: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плодовых 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и ягодных культур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винограда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15,6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45,7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22,35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43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117578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Уровень </a:t>
                      </a:r>
                      <a:r>
                        <a:rPr lang="ru-RU" sz="1400" dirty="0" err="1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самообеспечения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 Российской 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Федерации (ЮФО и СКФО): 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саженцами 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плодовых 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культур, (в </a:t>
                      </a:r>
                      <a:r>
                        <a:rPr lang="ru-RU" sz="1400" dirty="0" err="1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т.ч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. собственной селекции учреждения, %)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винограда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59,2</a:t>
                      </a:r>
                      <a:r>
                        <a:rPr lang="ru-RU" sz="1400" baseline="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 (32)</a:t>
                      </a: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54,4 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(1,5)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84,6</a:t>
                      </a:r>
                      <a:r>
                        <a:rPr lang="ru-RU" sz="1400" baseline="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 (32)</a:t>
                      </a: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58,8 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(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1,7)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112507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Бизнес-партнеры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ООО «ОПХ Центральное», ООО «ОПХ им. К.А. Тимирязева»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ООО «ОПХ Анапа»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ООО «АФ Юбилейная»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ООО «ОПХ Центральное», ООО «ОПХ им. К.А. Тимирязева»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ООО «ОПХ Анапа»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ООО «АФ Юбилейная»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5791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Объем внебюджетных средств от </a:t>
                      </a:r>
                      <a:r>
                        <a:rPr lang="ru-RU" sz="1400" dirty="0" err="1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коммерциали-зации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научно-технических результатов, 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млн руб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.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0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</a:rPr>
                        <a:t>3,635 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 Black" panose="020B0A04020102020204" pitchFamily="34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</a:tbl>
          </a:graphicData>
        </a:graphic>
      </p:graphicFrame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7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8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9" name="Овал 8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11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76337" y="155151"/>
            <a:ext cx="10515600" cy="3364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Коммерциализация и трансфер технологий</a:t>
            </a:r>
            <a:endParaRPr lang="ru-RU" sz="24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96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5119" y="758494"/>
            <a:ext cx="1221634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Планируемые мероприятия</a:t>
            </a:r>
            <a:r>
              <a:rPr lang="ru-RU" sz="1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приобретению селекционной и </a:t>
            </a:r>
            <a:r>
              <a:rPr lang="ru-RU" sz="1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питомниководческой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техники, лабораторного оборудования для создания и внедрения современных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технологий,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включая: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климатической камеры МИР-компакт (или аналога), фитотрона для выращивания садовых растений 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круглогодичной эксплуатации категории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Исходные»;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автоматизированного, программируемого тепличного 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комплекса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вегетативного размножения плодовых растений, оборудования специализированных складских помещений (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саженцехранилищ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фумигационной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камеры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приобретению иных основных средств для создания и внедрения современных технологий в области селекции и питомниководства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реконструкции и пополнения генетических коллекций плодовых культур и винограда; формирования маточных насаждений и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репозиториев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(опорно-шпалерные конструкции, системы капельного полива и водоподготовки, прививочные комплексы и др.).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кадровому обеспечению развития научной и производственной инфраструктуры, выполняемые за счет средств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гранта (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центра по программам повышения квалификации по направлениям: 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Микробиология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фитопатогенов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«Инновационные технологии в питомниководстве», не менее 4 человек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кадровому обеспечению развития научной и производственной инфраструктуры, выполняемые за счет средств из внебюджетных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источников (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центра по программам повышения квалификации по направлению «Инновационные технологии в плодоводстве», не менее 2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проведению научных исследований и разработке новых технологий в области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селекции:     </a:t>
            </a:r>
          </a:p>
          <a:p>
            <a:pPr marL="7200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исследовательских проектов по поиску, мобилизации, сохранению и изучению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генресурсов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выделению доноров и источников основных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селекционно­ценных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признаков семечковых, косточковых культур и винограда, созданию новых сортов и подвоев с комплексом хозяйственно ценных признаков: продуктивности, устойчивости к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и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абиострессорам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соответствующих интенсивным ресурсосберегающим 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технологиям (3 этап)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200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исследовательских проектов по ДНК-паспортизации генотипов;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молекулярно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генетической идентификации генов хозяйственно-ценных признаков и диагностике вирусных и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фитоплазменных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патогенов; разработке и усовершенствованию молекулярно-генетических методов для решения задач по селекции, изучению генофонда и получению оздоровленных растений 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 этап);</a:t>
            </a:r>
            <a:endParaRPr lang="ru-RU"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0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исследовательских проектов по разработке и совершенствованию методов ускоренного размножения растений, свободных от вирусных и </a:t>
            </a:r>
            <a:r>
              <a:rPr lang="ru-RU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фитоплазменных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патогенов садовых культур и винограда на основе использования методов культуры клеток и тканей 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современных методов размножения </a:t>
            </a:r>
            <a:r>
              <a:rPr 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vivo 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 этап)</a:t>
            </a:r>
            <a:endParaRPr lang="ru-RU"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5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8" name="Овал 7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12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343802" y="92553"/>
            <a:ext cx="12180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Планы </a:t>
            </a:r>
            <a:r>
              <a:rPr lang="ru-RU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</a:t>
            </a:r>
            <a:r>
              <a:rPr lang="ru-RU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селекционно-питомниководческогого</a:t>
            </a:r>
            <a:r>
              <a:rPr lang="ru-RU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</a:t>
            </a:r>
            <a:r>
              <a:rPr lang="ru-RU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2023 </a:t>
            </a:r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80660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727654"/>
              </p:ext>
            </p:extLst>
          </p:nvPr>
        </p:nvGraphicFramePr>
        <p:xfrm>
          <a:off x="94363" y="875123"/>
          <a:ext cx="11973472" cy="2776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7984"/>
                <a:gridCol w="8201540"/>
                <a:gridCol w="1171513"/>
                <a:gridCol w="1932435"/>
              </a:tblGrid>
              <a:tr h="6181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показателя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Единица измерения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</a:t>
                      </a:r>
                      <a:r>
                        <a:rPr lang="ru-RU" sz="14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нарастающим </a:t>
                      </a: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итогом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4578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исследователей в возрасте до 39 лет в общей численности работников </a:t>
                      </a:r>
                      <a:r>
                        <a:rPr lang="ru-RU" sz="1400" b="1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-семеноводческого, </a:t>
                      </a:r>
                      <a:r>
                        <a:rPr lang="ru-RU" sz="1400" b="1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-племенного центра, не менее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проценты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6181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 результатов интеллектуальной деятельности, включая селекционные достижения, полученных в рамках деятельности по реализации программы создания и развития центра, не менее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единицы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412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 созданных технологий на основе собственных разработок получателя гранта, не менее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единицы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6113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 работников </a:t>
                      </a:r>
                      <a:r>
                        <a:rPr lang="ru-RU" sz="1400" b="1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-семеноводческого, </a:t>
                      </a:r>
                      <a:r>
                        <a:rPr lang="ru-RU" sz="1400" b="1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-племенного центра, прошедших обучение по программам повышения квалификации, не менее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единицы</a:t>
                      </a:r>
                      <a:endParaRPr lang="ru-RU" sz="1400" b="1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54338" y="14288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226550"/>
              </p:ext>
            </p:extLst>
          </p:nvPr>
        </p:nvGraphicFramePr>
        <p:xfrm>
          <a:off x="96114" y="3651257"/>
          <a:ext cx="11971721" cy="3150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484"/>
                <a:gridCol w="8224116"/>
                <a:gridCol w="1144187"/>
                <a:gridCol w="1949934"/>
              </a:tblGrid>
              <a:tr h="2634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1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Объем производства посадочного материала, не менее: 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09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ru-RU" sz="11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микрорастения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окорененные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семена)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kern="12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21,5</a:t>
                      </a:r>
                      <a:endParaRPr lang="ru-RU" sz="2000" b="1" u="none" kern="12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618111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5.2.</a:t>
                      </a:r>
                      <a:endParaRPr lang="ru-RU" sz="11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Виноград (саженцы корнесобственные, саженцы привитые,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микрорастения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окорененные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семена)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kern="12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</a:t>
                      </a:r>
                      <a:endParaRPr lang="ru-RU" sz="2000" b="1" u="none" kern="12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209807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1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2" action="ppaction://hlinkfile"/>
                        </a:rPr>
                        <a:t>Объем реализации посадочного материала, не менее:</a:t>
                      </a:r>
                      <a:endParaRPr lang="ru-RU" sz="1400" b="1" u="none" kern="12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942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8.1.</a:t>
                      </a:r>
                      <a:r>
                        <a:rPr lang="ru-RU" sz="11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микрорастения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окорененные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семена)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kern="12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15,5</a:t>
                      </a:r>
                      <a:endParaRPr lang="ru-RU" sz="2000" b="1" u="none" kern="12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74538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8.2</a:t>
                      </a:r>
                      <a:r>
                        <a:rPr lang="ru-RU" sz="11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Виноград (саженцы корнесобственные, саженцы привитые,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микрорастения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b="1" u="none" kern="1200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окорененные</a:t>
                      </a: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kern="1200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</a:t>
                      </a:r>
                      <a:endParaRPr lang="ru-RU" sz="2000" b="1" u="none" kern="1200" dirty="0"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</a:tbl>
          </a:graphicData>
        </a:graphic>
      </p:graphicFrame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11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56163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12" name="Rectangle 26"/>
            <p:cNvSpPr>
              <a:spLocks noChangeArrowheads="1"/>
            </p:cNvSpPr>
            <p:nvPr/>
          </p:nvSpPr>
          <p:spPr bwMode="auto">
            <a:xfrm>
              <a:off x="0" y="542574"/>
              <a:ext cx="9144000" cy="221769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13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93501" y="87726"/>
            <a:ext cx="12180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Планы деятельности </a:t>
            </a:r>
            <a:r>
              <a:rPr lang="ru-RU" sz="2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селекционно-питомниководческого</a:t>
            </a:r>
            <a:r>
              <a:rPr lang="ru-RU" sz="2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</a:t>
            </a:r>
            <a:r>
              <a:rPr lang="ru-RU" sz="2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2023 </a:t>
            </a:r>
            <a:r>
              <a:rPr lang="ru-RU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749" y="504418"/>
            <a:ext cx="10960700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Планируемые показатели:</a:t>
            </a:r>
          </a:p>
          <a:p>
            <a:pPr>
              <a:spcAft>
                <a:spcPts val="1000"/>
              </a:spcAft>
            </a:pP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70890" y="2525532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Благодарю за внимание</a:t>
            </a:r>
            <a:r>
              <a:rPr lang="en-US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20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51251"/>
            <a:ext cx="12070080" cy="6226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Техника и оборудование, приобретенные в 2022 году </a:t>
            </a:r>
            <a:br>
              <a:rPr lang="ru-RU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за счет средств гранта </a:t>
            </a:r>
            <a:endParaRPr lang="ru-RU" sz="24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11181"/>
              </p:ext>
            </p:extLst>
          </p:nvPr>
        </p:nvGraphicFramePr>
        <p:xfrm>
          <a:off x="335814" y="1015428"/>
          <a:ext cx="9076624" cy="2871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164"/>
                <a:gridCol w="7316179"/>
                <a:gridCol w="1097281"/>
              </a:tblGrid>
              <a:tr h="432647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п/п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Наименование </a:t>
                      </a:r>
                      <a:r>
                        <a:rPr lang="ru-RU" sz="1700" b="1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оборудования/техники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Кол-во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1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Приборно-аналитическое оборудование для генетических исследований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24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2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Приборно-аналитическое оборудование для </a:t>
                      </a:r>
                      <a:r>
                        <a:rPr lang="ru-RU" sz="1700" b="1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биотехнологического контроля растительного материала</a:t>
                      </a:r>
                      <a:endParaRPr lang="ru-RU" sz="1700" b="1" dirty="0" smtClean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18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3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Приборно-аналитическое оборудование для диагностики </a:t>
                      </a:r>
                      <a:r>
                        <a:rPr lang="ru-RU" sz="1700" b="1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вирусов, </a:t>
                      </a:r>
                      <a:r>
                        <a:rPr lang="ru-RU" sz="1700" b="1" baseline="0" dirty="0" err="1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вироидов</a:t>
                      </a:r>
                      <a:r>
                        <a:rPr lang="ru-RU" sz="1700" b="1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, </a:t>
                      </a:r>
                      <a:r>
                        <a:rPr lang="ru-RU" sz="1700" b="1" baseline="0" dirty="0" err="1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фитоплазм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12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4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 err="1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С.х</a:t>
                      </a:r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. техника и навесное оборудование </a:t>
                      </a:r>
                      <a:r>
                        <a:rPr lang="ru-RU" sz="1700" b="1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для организации процессов селекции и питомниководства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13</a:t>
                      </a:r>
                      <a:endParaRPr lang="ru-RU" sz="1700" b="1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886" y="1170304"/>
            <a:ext cx="1946910" cy="259588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074" y="4145712"/>
            <a:ext cx="1924028" cy="256537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3" y="4157403"/>
            <a:ext cx="1906493" cy="254199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42" y="4157403"/>
            <a:ext cx="1924028" cy="256537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410" y="4157403"/>
            <a:ext cx="1924028" cy="256537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400" y="4134023"/>
            <a:ext cx="1941563" cy="258875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0" y="-11490"/>
            <a:ext cx="12192000" cy="790575"/>
            <a:chOff x="0" y="-25400"/>
            <a:chExt cx="9144000" cy="789743"/>
          </a:xfrm>
        </p:grpSpPr>
        <p:sp>
          <p:nvSpPr>
            <p:cNvPr id="17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18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808522" y="143870"/>
            <a:ext cx="121182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Техника и оборудование, приобретенные в 2022 году </a:t>
            </a:r>
            <a:r>
              <a:rPr lang="ru-RU" sz="2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за </a:t>
            </a: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счет средств гранта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20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1850" y="273132"/>
            <a:ext cx="10515600" cy="795648"/>
          </a:xfrm>
        </p:spPr>
        <p:txBody>
          <a:bodyPr>
            <a:normAutofit/>
          </a:bodyPr>
          <a:lstStyle/>
          <a:p>
            <a:pPr algn="ctr"/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996731"/>
              </p:ext>
            </p:extLst>
          </p:nvPr>
        </p:nvGraphicFramePr>
        <p:xfrm>
          <a:off x="347496" y="1050023"/>
          <a:ext cx="8689378" cy="3316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7982"/>
                <a:gridCol w="6682156"/>
                <a:gridCol w="1379240"/>
              </a:tblGrid>
              <a:tr h="359468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п/п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Наименование </a:t>
                      </a:r>
                      <a:r>
                        <a:rPr lang="ru-RU" sz="1700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оборудования/техники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Кол-во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1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Приборно-аналитическое оборудование для генетических исследований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20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2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Приборно-аналитическое оборудование для </a:t>
                      </a:r>
                      <a:r>
                        <a:rPr lang="ru-RU" sz="1700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биотехнологического контроля растительного материала</a:t>
                      </a:r>
                      <a:endParaRPr lang="ru-RU" sz="1700" dirty="0" smtClean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13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3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Приборно-аналитическое оборудование для диагностики </a:t>
                      </a:r>
                      <a:r>
                        <a:rPr lang="ru-RU" sz="1700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вирусов, </a:t>
                      </a:r>
                      <a:r>
                        <a:rPr lang="ru-RU" sz="1700" baseline="0" dirty="0" err="1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вироидов</a:t>
                      </a:r>
                      <a:r>
                        <a:rPr lang="ru-RU" sz="1700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, </a:t>
                      </a:r>
                      <a:r>
                        <a:rPr lang="ru-RU" sz="1700" baseline="0" dirty="0" err="1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фитоплазм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5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4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kern="1200" dirty="0" err="1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С.х</a:t>
                      </a:r>
                      <a:r>
                        <a:rPr lang="ru-RU" sz="1700" kern="12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. техника и навесное оборудование для организации процессов селекции и питомниководства</a:t>
                      </a:r>
                      <a:endParaRPr lang="ru-RU" sz="1700" kern="12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5</a:t>
                      </a:r>
                      <a:endParaRPr lang="ru-RU" sz="17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341" y="1424813"/>
            <a:ext cx="1967019" cy="262269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47" y="4656788"/>
            <a:ext cx="2622692" cy="196701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989" y="4656790"/>
            <a:ext cx="2622692" cy="196701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33" y="4656790"/>
            <a:ext cx="2622692" cy="196701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74" y="4656789"/>
            <a:ext cx="2622692" cy="196701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0" y="-12532"/>
            <a:ext cx="12192000" cy="790575"/>
            <a:chOff x="0" y="-25400"/>
            <a:chExt cx="9144000" cy="789743"/>
          </a:xfrm>
        </p:grpSpPr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15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703263" y="158833"/>
            <a:ext cx="11643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 Black" panose="020B0A04020102020204" pitchFamily="34" charset="0"/>
              </a:rPr>
              <a:t>Техника и оборудование, приобретенные в 202</a:t>
            </a:r>
            <a:r>
              <a:rPr lang="en-US" b="1" dirty="0">
                <a:solidFill>
                  <a:srgbClr val="000099"/>
                </a:solidFill>
                <a:latin typeface="Arial Black" panose="020B0A04020102020204" pitchFamily="34" charset="0"/>
              </a:rPr>
              <a:t>2</a:t>
            </a:r>
            <a:r>
              <a:rPr lang="ru-RU" b="1" dirty="0">
                <a:solidFill>
                  <a:srgbClr val="000099"/>
                </a:solidFill>
                <a:latin typeface="Arial Black" panose="020B0A04020102020204" pitchFamily="34" charset="0"/>
              </a:rPr>
              <a:t> году 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за </a:t>
            </a: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счет внебюджетных 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средств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3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2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3" y="1169086"/>
            <a:ext cx="2622692" cy="196701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92" y="1169087"/>
            <a:ext cx="2950529" cy="1967019"/>
          </a:xfrm>
          <a:prstGeom prst="rect">
            <a:avLst/>
          </a:prstGeom>
          <a:ln w="38100">
            <a:solidFill>
              <a:srgbClr val="92D05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621" y="1169087"/>
            <a:ext cx="2839606" cy="196701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50" y="1169085"/>
            <a:ext cx="2804136" cy="1967019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3645586"/>
            <a:ext cx="2622692" cy="1967019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92" y="3632542"/>
            <a:ext cx="2657473" cy="1993105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351" y="3619499"/>
            <a:ext cx="2949089" cy="1967019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50" y="3619499"/>
            <a:ext cx="2805112" cy="1967019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2177180" y="5625647"/>
            <a:ext cx="11551309" cy="795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Всего: </a:t>
            </a:r>
            <a:r>
              <a:rPr lang="ru-RU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13 единиц </a:t>
            </a:r>
            <a:r>
              <a:rPr lang="ru-RU" sz="2400" b="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с.х</a:t>
            </a:r>
            <a:r>
              <a:rPr lang="ru-RU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. техники и оборудования</a:t>
            </a:r>
            <a:endParaRPr lang="ru-RU" sz="2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0" y="1014"/>
            <a:ext cx="12192000" cy="790575"/>
            <a:chOff x="0" y="-25400"/>
            <a:chExt cx="9144000" cy="789743"/>
          </a:xfrm>
        </p:grpSpPr>
        <p:sp>
          <p:nvSpPr>
            <p:cNvPr id="16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17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11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2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2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2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2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2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-96254" y="-8656"/>
            <a:ext cx="12240317" cy="795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1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7679" y="124344"/>
            <a:ext cx="115513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Техника и оборудование, приобретенные в 202</a:t>
            </a:r>
            <a:r>
              <a:rPr lang="en-US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2</a:t>
            </a:r>
            <a:r>
              <a:rPr 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 году за счет </a:t>
            </a: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средств гранта</a:t>
            </a:r>
          </a:p>
        </p:txBody>
      </p:sp>
      <p:sp>
        <p:nvSpPr>
          <p:cNvPr id="19" name="Овал 18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4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43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7489" y="995877"/>
            <a:ext cx="11704320" cy="5685905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Разработанные в отчетном году технологии: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 области селекции: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«Метод выделения образцов мелкоплодных косточковых культур с полигенным типом устойчивости к </a:t>
            </a:r>
            <a:r>
              <a:rPr lang="ru-RU" dirty="0" err="1">
                <a:solidFill>
                  <a:schemeClr val="bg1"/>
                </a:solidFill>
                <a:latin typeface="Arial Black" panose="020B0A04020102020204" pitchFamily="34" charset="0"/>
              </a:rPr>
              <a:t>коккомикозу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» (СТО 00668034-141-2022)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b="1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 области питомниководства:</a:t>
            </a:r>
            <a:endParaRPr lang="ru-RU" b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«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Биотехнологический способ повышения устойчивости привитых саженцев винограда к биотическим стрессорам» (ТИ 01.30.10.132 – 176 – 00668034-2022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);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«Технология производства высококачественного посадочного материала с использованием механизма симбиоза растений и микроорганизмов» 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ТИ 01.30.10.131–180– 00668034-2022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);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«Технология оптимизации минерального питания тиражированных маточных растений в </a:t>
            </a:r>
            <a:r>
              <a:rPr lang="ru-RU" dirty="0" err="1">
                <a:solidFill>
                  <a:schemeClr val="bg1"/>
                </a:solidFill>
                <a:latin typeface="Arial Black" panose="020B0A04020102020204" pitchFamily="34" charset="0"/>
              </a:rPr>
              <a:t>ампелоценозе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» (ТИ 01.60.10.290 – 181 – 00668034-2022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);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«Технология создания базисных маточников из оздоровленного </a:t>
            </a:r>
            <a:r>
              <a:rPr lang="ru-RU" dirty="0" err="1">
                <a:solidFill>
                  <a:schemeClr val="bg1"/>
                </a:solidFill>
                <a:latin typeface="Arial Black" panose="020B0A04020102020204" pitchFamily="34" charset="0"/>
              </a:rPr>
              <a:t>in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Black" panose="020B0A04020102020204" pitchFamily="34" charset="0"/>
              </a:rPr>
              <a:t>vitro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 посадочного материала винограда (ТИ 01.61.10.290-179-00668034-2022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);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«Методика идентификации вируса скручивания листьев виноградной лозы 1 (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Grapevine </a:t>
            </a:r>
            <a:r>
              <a:rPr lang="en-US" dirty="0" err="1">
                <a:solidFill>
                  <a:schemeClr val="bg1"/>
                </a:solidFill>
                <a:latin typeface="Arial Black" panose="020B0A04020102020204" pitchFamily="34" charset="0"/>
              </a:rPr>
              <a:t>leafroll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-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associated virus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 1) с помощью ПЦР в реальном времени» (СТО 00668034-142-2022</a:t>
            </a: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).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1849" y="0"/>
            <a:ext cx="10515600" cy="795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600" b="1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6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703263" y="146781"/>
            <a:ext cx="1132893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0099"/>
                </a:solidFill>
                <a:latin typeface="Arial Black" panose="020B0A04020102020204" pitchFamily="34" charset="0"/>
              </a:rPr>
              <a:t>Проведение научных исследований и разработка новых технологий</a:t>
            </a:r>
          </a:p>
        </p:txBody>
      </p:sp>
      <p:sp>
        <p:nvSpPr>
          <p:cNvPr id="9" name="Овал 8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5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268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634" y="-75507"/>
            <a:ext cx="10515600" cy="631767"/>
          </a:xfrm>
        </p:spPr>
        <p:txBody>
          <a:bodyPr>
            <a:normAutofit/>
          </a:bodyPr>
          <a:lstStyle/>
          <a:p>
            <a:pPr algn="ctr"/>
            <a:endParaRPr lang="ru-RU" sz="2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9857" y="675817"/>
            <a:ext cx="11712846" cy="315883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Полученные результаты интеллектуальной деятельности (</a:t>
            </a:r>
            <a:r>
              <a:rPr lang="ru-RU" sz="2000" b="1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РИДы</a:t>
            </a:r>
            <a:r>
              <a:rPr lang="ru-RU" sz="2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), </a:t>
            </a:r>
            <a:br>
              <a:rPr lang="ru-RU" sz="2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включая </a:t>
            </a:r>
            <a:r>
              <a:rPr lang="ru-RU" sz="2000" b="1" dirty="0">
                <a:solidFill>
                  <a:srgbClr val="FFFF00"/>
                </a:solidFill>
                <a:latin typeface="Arial Black" panose="020B0A04020102020204" pitchFamily="34" charset="0"/>
              </a:rPr>
              <a:t>селекционные достижения: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Биотехнологический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способ  повышения устойчивости привитых саженцев винограда к  биотическим 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стрессорам (</a:t>
            </a:r>
            <a:r>
              <a:rPr lang="ru-RU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Заявка на изобретение № 20221228897 от 07.11.2022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);</a:t>
            </a: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Сорт</a:t>
            </a:r>
            <a:r>
              <a:rPr lang="en-US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яблони </a:t>
            </a:r>
            <a:r>
              <a:rPr lang="ru-RU" sz="18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Гайто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18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Газданов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(</a:t>
            </a:r>
            <a:r>
              <a:rPr lang="ru-RU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Заявка на выдачу патента </a:t>
            </a:r>
            <a:r>
              <a:rPr lang="ru-RU" sz="1800" i="1" dirty="0">
                <a:solidFill>
                  <a:schemeClr val="bg1"/>
                </a:solidFill>
                <a:latin typeface="Arial Black" panose="020B0A04020102020204" pitchFamily="34" charset="0"/>
              </a:rPr>
              <a:t>на </a:t>
            </a:r>
            <a:r>
              <a:rPr lang="ru-RU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селекционное  достижение № 87954</a:t>
            </a:r>
            <a:r>
              <a:rPr lang="en-US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/</a:t>
            </a:r>
            <a:r>
              <a:rPr lang="ru-RU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7755448 от 28.11.2022, дата приоритета 28.11.2022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);</a:t>
            </a: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Сорт вишни обыкновенной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Южанка (</a:t>
            </a:r>
            <a:r>
              <a:rPr lang="ru-RU" sz="1800" i="1" dirty="0">
                <a:solidFill>
                  <a:schemeClr val="bg1"/>
                </a:solidFill>
                <a:latin typeface="Arial Black" panose="020B0A04020102020204" pitchFamily="34" charset="0"/>
              </a:rPr>
              <a:t>Заявка на выдачу патента на селекционное  достижение </a:t>
            </a:r>
            <a:r>
              <a:rPr lang="ru-RU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№ 86751</a:t>
            </a:r>
            <a:r>
              <a:rPr lang="en-US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/</a:t>
            </a:r>
            <a:r>
              <a:rPr lang="ru-RU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7853821 </a:t>
            </a:r>
            <a:r>
              <a:rPr lang="ru-RU" sz="1800" i="1" dirty="0">
                <a:solidFill>
                  <a:schemeClr val="bg1"/>
                </a:solidFill>
                <a:latin typeface="Arial Black" panose="020B0A04020102020204" pitchFamily="34" charset="0"/>
              </a:rPr>
              <a:t>от </a:t>
            </a:r>
            <a:r>
              <a:rPr lang="ru-RU" sz="1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06.09.2022, дата приоритета 07.12.2021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).</a:t>
            </a: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790" y="4081549"/>
            <a:ext cx="3535680" cy="265176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2" y="3639589"/>
            <a:ext cx="2320290" cy="309372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678" y="3667228"/>
            <a:ext cx="2320290" cy="310084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176" y="3667228"/>
            <a:ext cx="2350768" cy="3134357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0" y="-19570"/>
            <a:ext cx="12192000" cy="634513"/>
            <a:chOff x="0" y="-25400"/>
            <a:chExt cx="9144000" cy="789743"/>
          </a:xfrm>
        </p:grpSpPr>
        <p:sp>
          <p:nvSpPr>
            <p:cNvPr id="9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10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6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32099" y="71447"/>
            <a:ext cx="108546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Проведение научных исследований и разработка новых технологий</a:t>
            </a:r>
            <a:endParaRPr lang="ru-RU" sz="20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6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58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631" y="861295"/>
            <a:ext cx="11621123" cy="352279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Выделено 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2 донора, 6 источников хозяйственно ценных признаков, 5 элитных форм плодовых культур и 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винограда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Получены 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научные данные о фенотипическом и генотипическом разнообразии 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20 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сортов, подвоев и гибридных форм садовых культур и винограда, включая основные адаптивно значимые и хозяйственно-ценные 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признаки;</a:t>
            </a:r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Сформирован комплекс данных по фенотипическим характеристикам для 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16 </a:t>
            </a:r>
            <a:r>
              <a:rPr lang="ru-RU" sz="1400" dirty="0" err="1">
                <a:solidFill>
                  <a:schemeClr val="bg1"/>
                </a:solidFill>
                <a:latin typeface="Arial Black" panose="020B0A04020102020204" pitchFamily="34" charset="0"/>
              </a:rPr>
              <a:t>сортоформ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 и гибридов яблони, позволяющий оптимизировать алгоритм отбора форм наиболее ценных для 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селекции;</a:t>
            </a:r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Усовершенствованы методы молекулярно-генетической идентификации и паспортизации с использованием различных типов ДНК-маркерных 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систем;</a:t>
            </a:r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Разработаны молекулярно-генетические паспорта по двум аллелям локуса </a:t>
            </a:r>
            <a:r>
              <a:rPr lang="ru-RU" sz="1400" dirty="0" err="1">
                <a:solidFill>
                  <a:schemeClr val="bg1"/>
                </a:solidFill>
                <a:latin typeface="Arial Black" panose="020B0A04020102020204" pitchFamily="34" charset="0"/>
              </a:rPr>
              <a:t>самонесовместимости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 яблони, восьми </a:t>
            </a:r>
            <a:r>
              <a:rPr lang="ru-RU" sz="1400" dirty="0" err="1">
                <a:solidFill>
                  <a:schemeClr val="bg1"/>
                </a:solidFill>
                <a:latin typeface="Arial Black" panose="020B0A04020102020204" pitchFamily="34" charset="0"/>
              </a:rPr>
              <a:t>микросателлитным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 маркерам для 30 генотипов рода </a:t>
            </a:r>
            <a:r>
              <a:rPr lang="ru-RU" sz="1400" dirty="0" err="1">
                <a:solidFill>
                  <a:schemeClr val="bg1"/>
                </a:solidFill>
                <a:latin typeface="Arial Black" panose="020B0A04020102020204" pitchFamily="34" charset="0"/>
              </a:rPr>
              <a:t>Malus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.;</a:t>
            </a:r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Усовершенствованы экспериментальные протоколы микроклонального размножения по этапам введение в культуру, 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мультипликация;</a:t>
            </a:r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Выявлены экспериментальные параметры по компонентам питательных сред для последующей модификации технологии размножения растений косточковых культур </a:t>
            </a:r>
            <a:r>
              <a:rPr lang="ru-RU" sz="1400" dirty="0" err="1">
                <a:solidFill>
                  <a:schemeClr val="bg1"/>
                </a:solidFill>
                <a:latin typeface="Arial Black" panose="020B0A04020102020204" pitchFamily="34" charset="0"/>
              </a:rPr>
              <a:t>in</a:t>
            </a:r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vitro</a:t>
            </a: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и др.</a:t>
            </a:r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7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8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087655" y="163403"/>
            <a:ext cx="102661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Проведение научных исследований и разработка новых технологий</a:t>
            </a:r>
            <a:endParaRPr lang="ru-RU" sz="20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FFFFFF"/>
                </a:solidFill>
                <a:latin typeface="Arial"/>
              </a:rPr>
              <a:t>7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630" y="4992120"/>
            <a:ext cx="3658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Осуществлено внедрение:</a:t>
            </a:r>
            <a:endParaRPr lang="ru-RU" altLang="ru-RU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8529" y="5444135"/>
            <a:ext cx="1174732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7812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СТО 00668034-141-2022 «Метод выделения образцов мелкоплодных косточковых культур с полигенным типом устойчивости к 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коккомикозу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»  в ООО «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ОПХ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 им. 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К.А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. Тимирязева</a:t>
            </a:r>
            <a:r>
              <a:rPr lang="ru-RU" sz="1400" b="1" dirty="0" smtClean="0">
                <a:solidFill>
                  <a:schemeClr val="lt1"/>
                </a:solidFill>
                <a:latin typeface="Arial Black" panose="020B0A04020102020204" pitchFamily="34" charset="0"/>
              </a:rPr>
              <a:t>»;</a:t>
            </a:r>
          </a:p>
          <a:p>
            <a:pPr marL="277812" indent="-285750">
              <a:buFont typeface="Wingdings" panose="05000000000000000000" pitchFamily="2" charset="2"/>
              <a:buChar char="q"/>
            </a:pPr>
            <a:r>
              <a:rPr lang="ru-RU" sz="1400" b="1" dirty="0" err="1" smtClean="0">
                <a:solidFill>
                  <a:schemeClr val="lt1"/>
                </a:solidFill>
                <a:latin typeface="Arial Black" panose="020B0A04020102020204" pitchFamily="34" charset="0"/>
              </a:rPr>
              <a:t>ТИ</a:t>
            </a:r>
            <a:r>
              <a:rPr lang="ru-RU" sz="1400" b="1" dirty="0" smtClean="0">
                <a:solidFill>
                  <a:schemeClr val="lt1"/>
                </a:solidFill>
                <a:latin typeface="Arial Black" panose="020B0A04020102020204" pitchFamily="34" charset="0"/>
              </a:rPr>
              <a:t> 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01.30.10.131-180-00668034-2022 «Технология производства высококачественного посадочного материала с использованием механизма симбиоза растений и микроорганизмов» ЗАО «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ОПХ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 Центральное»» </a:t>
            </a:r>
            <a:r>
              <a:rPr lang="ru-RU" sz="1400" b="1" dirty="0" smtClean="0">
                <a:solidFill>
                  <a:schemeClr val="lt1"/>
                </a:solidFill>
                <a:latin typeface="Arial Black" panose="020B0A04020102020204" pitchFamily="34" charset="0"/>
              </a:rPr>
              <a:t>;</a:t>
            </a:r>
          </a:p>
          <a:p>
            <a:pPr marL="277812" indent="-285750">
              <a:buFont typeface="Wingdings" panose="05000000000000000000" pitchFamily="2" charset="2"/>
              <a:buChar char="q"/>
            </a:pPr>
            <a:r>
              <a:rPr lang="ru-RU" sz="1400" b="1" dirty="0" smtClean="0">
                <a:solidFill>
                  <a:schemeClr val="lt1"/>
                </a:solidFill>
                <a:latin typeface="Arial Black" panose="020B0A04020102020204" pitchFamily="34" charset="0"/>
              </a:rPr>
              <a:t>Патент 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на изобретение № 2779139 «Способ получения 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микрорастений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 подвоя сливы (ПК 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СК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 1)» в ООО «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ОПХ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 им. </a:t>
            </a:r>
            <a:r>
              <a:rPr lang="ru-RU" sz="1400" b="1" dirty="0" err="1">
                <a:solidFill>
                  <a:schemeClr val="lt1"/>
                </a:solidFill>
                <a:latin typeface="Arial Black" panose="020B0A04020102020204" pitchFamily="34" charset="0"/>
              </a:rPr>
              <a:t>К.А</a:t>
            </a:r>
            <a:r>
              <a:rPr lang="ru-RU" sz="1400" b="1" dirty="0">
                <a:solidFill>
                  <a:schemeClr val="lt1"/>
                </a:solidFill>
                <a:latin typeface="Arial Black" panose="020B0A04020102020204" pitchFamily="34" charset="0"/>
              </a:rPr>
              <a:t>. Тимирязева</a:t>
            </a:r>
            <a:r>
              <a:rPr lang="ru-RU" sz="1400" b="1" dirty="0" smtClean="0">
                <a:solidFill>
                  <a:schemeClr val="lt1"/>
                </a:solidFill>
                <a:latin typeface="Arial Black" panose="020B0A04020102020204" pitchFamily="34" charset="0"/>
              </a:rPr>
              <a:t>».</a:t>
            </a:r>
            <a:endParaRPr lang="ru-RU" sz="1400" b="1" dirty="0">
              <a:solidFill>
                <a:schemeClr val="lt1"/>
              </a:solidFill>
              <a:latin typeface="Arial Black" panose="020B0A04020102020204" pitchFamily="34" charset="0"/>
            </a:endParaRPr>
          </a:p>
          <a:p>
            <a:pPr marL="277812" indent="-285750">
              <a:buFont typeface="Wingdings" panose="05000000000000000000" pitchFamily="2" charset="2"/>
              <a:buChar char="q"/>
            </a:pPr>
            <a:endParaRPr lang="ru-RU" sz="1400" b="1" dirty="0">
              <a:solidFill>
                <a:schemeClr val="lt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8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750175"/>
              </p:ext>
            </p:extLst>
          </p:nvPr>
        </p:nvGraphicFramePr>
        <p:xfrm>
          <a:off x="118826" y="854482"/>
          <a:ext cx="11932003" cy="590728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521578"/>
                <a:gridCol w="6410425"/>
              </a:tblGrid>
              <a:tr h="309883">
                <a:tc>
                  <a:txBody>
                    <a:bodyPr/>
                    <a:lstStyle/>
                    <a:p>
                      <a:pPr algn="ctr">
                        <a:lnSpc>
                          <a:spcPct val="98000"/>
                        </a:lnSpc>
                      </a:pPr>
                      <a:r>
                        <a:rPr lang="ru-RU" sz="1300" b="1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Запланировано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8000"/>
                        </a:lnSpc>
                      </a:pPr>
                      <a:r>
                        <a:rPr lang="ru-RU" sz="1300" b="1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Фактическое исполнение</a:t>
                      </a:r>
                      <a:endParaRPr lang="ru-RU" sz="1300" b="1" i="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574747">
                <a:tc>
                  <a:txBody>
                    <a:bodyPr/>
                    <a:lstStyle/>
                    <a:p>
                      <a:pPr>
                        <a:lnSpc>
                          <a:spcPct val="98000"/>
                        </a:lnSpc>
                      </a:pP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Приобретение</a:t>
                      </a:r>
                      <a:r>
                        <a:rPr lang="ru-RU" sz="1300" b="1" i="0" kern="1200" baseline="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селекционной и </a:t>
                      </a:r>
                      <a:r>
                        <a:rPr lang="ru-RU" sz="1300" b="1" i="0" kern="1200" dirty="0" err="1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питомниководческой</a:t>
                      </a: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 техники, лабораторного оборудования для создания и внедрения современных технологий, выполняемые за счет </a:t>
                      </a:r>
                      <a:r>
                        <a:rPr lang="ru-RU" sz="1300" b="1" i="0" kern="1200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средств гранта</a:t>
                      </a:r>
                      <a:r>
                        <a:rPr lang="ru-RU" sz="1300" i="0" kern="1200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ru-RU" sz="1300" i="0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Приобретено 67 ед. </a:t>
                      </a:r>
                    </a:p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(54 ед. лабораторного; 13 </a:t>
                      </a:r>
                      <a:r>
                        <a:rPr lang="ru-RU" sz="1300" i="0" dirty="0" err="1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ед</a:t>
                      </a: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 техники)</a:t>
                      </a:r>
                      <a:endParaRPr lang="ru-RU" sz="1300" i="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574747">
                <a:tc>
                  <a:txBody>
                    <a:bodyPr/>
                    <a:lstStyle/>
                    <a:p>
                      <a:pPr>
                        <a:lnSpc>
                          <a:spcPct val="98000"/>
                        </a:lnSpc>
                      </a:pP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Приобретение селекционной и </a:t>
                      </a:r>
                      <a:r>
                        <a:rPr lang="ru-RU" sz="1300" b="1" i="0" kern="1200" dirty="0" err="1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питомниководческой</a:t>
                      </a: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 техники, лабораторного оборудования для создания и внедрения современных технологий, выполняемые за счет средств из </a:t>
                      </a:r>
                      <a:r>
                        <a:rPr lang="ru-RU" sz="1300" b="1" i="0" kern="1200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внебюджетных источников</a:t>
                      </a:r>
                      <a:endParaRPr lang="ru-RU" sz="1300" b="1" i="0" kern="12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Приобретено  43 ед.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(38 ед.</a:t>
                      </a:r>
                      <a:r>
                        <a:rPr lang="ru-RU" sz="1300" i="0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лабораторного; 5 ед. техники)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i="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574747">
                <a:tc>
                  <a:txBody>
                    <a:bodyPr/>
                    <a:lstStyle/>
                    <a:p>
                      <a:pPr>
                        <a:lnSpc>
                          <a:spcPct val="98000"/>
                        </a:lnSpc>
                      </a:pP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Мероприятия по кадровому обеспечению развития научной и производственной инфраструктуры, выполняемые за счет </a:t>
                      </a:r>
                    </a:p>
                    <a:p>
                      <a:pPr>
                        <a:lnSpc>
                          <a:spcPct val="98000"/>
                        </a:lnSpc>
                      </a:pPr>
                      <a:r>
                        <a:rPr lang="ru-RU" sz="1300" b="1" i="0" kern="1200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средств гранта</a:t>
                      </a:r>
                      <a:endParaRPr lang="ru-RU" sz="1300" b="1" i="0" kern="12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4 сотрудника центра прошли обучение по программам повышения квалификации </a:t>
                      </a:r>
                      <a:r>
                        <a:rPr lang="ru-RU" sz="1300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в  ФГБНУ «Всероссийский научно-исследовательский институт сельскохозяйственной биотехнологии»; 1 – в </a:t>
                      </a:r>
                      <a:r>
                        <a:rPr lang="ru-RU" sz="1300" i="0" kern="1200" dirty="0" err="1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Сколтех</a:t>
                      </a:r>
                      <a:endParaRPr lang="ru-RU" sz="1300" i="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574747">
                <a:tc>
                  <a:txBody>
                    <a:bodyPr/>
                    <a:lstStyle/>
                    <a:p>
                      <a:pPr>
                        <a:lnSpc>
                          <a:spcPct val="98000"/>
                        </a:lnSpc>
                      </a:pP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Мероприятия по кадровому обеспечению развития научной и производственной инфраструктуры, выполняемые за счет средств из </a:t>
                      </a:r>
                      <a:r>
                        <a:rPr lang="ru-RU" sz="1300" b="1" i="0" kern="1200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внебюджетных источников</a:t>
                      </a:r>
                      <a:endParaRPr lang="ru-RU" sz="1300" b="1" i="0" kern="12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2 сотрудника центра прошли обучение по про</a:t>
                      </a:r>
                      <a:r>
                        <a:rPr lang="ru-RU" sz="1300" i="0" kern="12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граммам повышения квалификации во Всероссийском научно-исследовательском институте виноградарства и виноделия имени Я.И. Потапенко;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0" kern="12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2 - в ФГБУН «Всероссийский национальный научно-исследовательский институт виноградарства и виноделия «Магарач» РАН»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  <a:tr h="574747">
                <a:tc>
                  <a:txBody>
                    <a:bodyPr/>
                    <a:lstStyle/>
                    <a:p>
                      <a:pPr>
                        <a:lnSpc>
                          <a:spcPct val="98000"/>
                        </a:lnSpc>
                      </a:pP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Мероприятия по проведению научных исследований и разработке новых технологий в области селекции, выполняемые за счет </a:t>
                      </a:r>
                      <a:r>
                        <a:rPr lang="ru-RU" sz="1300" b="1" i="0" kern="1200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средств из гранта</a:t>
                      </a:r>
                      <a:endParaRPr lang="ru-RU" sz="1300" b="1" i="0" kern="12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kern="120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Приобретены расходные материалы, реактивы, инструменты и другое не амортизируемое имущество  в для реализации целей проекта</a:t>
                      </a:r>
                      <a:endParaRPr lang="ru-RU" sz="1300" i="0" kern="120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</a:tr>
              <a:tr h="740680">
                <a:tc>
                  <a:txBody>
                    <a:bodyPr/>
                    <a:lstStyle/>
                    <a:p>
                      <a:pPr>
                        <a:lnSpc>
                          <a:spcPct val="98000"/>
                        </a:lnSpc>
                      </a:pPr>
                      <a:r>
                        <a:rPr lang="ru-RU" sz="1300" b="1" i="0" kern="1200" dirty="0" smtClean="0">
                          <a:solidFill>
                            <a:srgbClr val="000099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Мероприятия по проведению научных исследований и разработке новых технологий в области селекции, выполняемые за счет средств из </a:t>
                      </a:r>
                      <a:r>
                        <a:rPr lang="ru-RU" sz="1300" b="1" i="0" kern="1200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внебюджетных источников</a:t>
                      </a:r>
                      <a:endParaRPr lang="ru-RU" sz="1300" b="1" i="0" kern="12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Выполнены на 100 %.</a:t>
                      </a:r>
                    </a:p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Созданы и переданы в ГСИ 2 сорта, </a:t>
                      </a:r>
                    </a:p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разработаны:</a:t>
                      </a:r>
                      <a:r>
                        <a:rPr lang="ru-RU" sz="1300" i="0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 1 технология в области селекции; </a:t>
                      </a:r>
                    </a:p>
                    <a:p>
                      <a:pPr algn="l">
                        <a:lnSpc>
                          <a:spcPct val="98000"/>
                        </a:lnSpc>
                      </a:pPr>
                      <a:r>
                        <a:rPr lang="ru-RU" sz="1300" i="0" baseline="0" dirty="0" smtClean="0">
                          <a:solidFill>
                            <a:srgbClr val="000099"/>
                          </a:solidFill>
                          <a:latin typeface="Arial Black" panose="020B0A04020102020204" pitchFamily="34" charset="0"/>
                        </a:rPr>
                        <a:t>5 в области питомниководства. Поданы заявки на 3 ОИС</a:t>
                      </a:r>
                      <a:endParaRPr lang="ru-RU" sz="1300" i="0" dirty="0">
                        <a:solidFill>
                          <a:srgbClr val="000099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</a:tr>
            </a:tbl>
          </a:graphicData>
        </a:graphic>
      </p:graphicFrame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6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8" name="Овал 7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8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9920" y="82698"/>
            <a:ext cx="10177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Выполнение запланированных мероприятий в 2022 году</a:t>
            </a:r>
            <a:endParaRPr lang="ru-RU" sz="24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08" y="1367738"/>
            <a:ext cx="2540132" cy="169342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58" y="3178383"/>
            <a:ext cx="2540132" cy="169342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87" y="5039640"/>
            <a:ext cx="2540132" cy="169342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300" y="1358505"/>
            <a:ext cx="2540132" cy="169342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0"/>
          <a:stretch/>
        </p:blipFill>
        <p:spPr>
          <a:xfrm>
            <a:off x="6289271" y="3179267"/>
            <a:ext cx="2540132" cy="169342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24"/>
          <a:stretch/>
        </p:blipFill>
        <p:spPr>
          <a:xfrm>
            <a:off x="6301691" y="5039639"/>
            <a:ext cx="2515292" cy="1693421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12" name="Текст 2"/>
          <p:cNvSpPr txBox="1">
            <a:spLocks/>
          </p:cNvSpPr>
          <p:nvPr/>
        </p:nvSpPr>
        <p:spPr>
          <a:xfrm>
            <a:off x="2917455" y="1744946"/>
            <a:ext cx="3284831" cy="73460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Плодовых и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ягодных культур в объеме 436 </a:t>
            </a: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сортов</a:t>
            </a: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2917455" y="3465936"/>
            <a:ext cx="3284831" cy="117394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defPPr>
              <a:defRPr lang="ru-RU"/>
            </a:defPPr>
            <a:lvl1pPr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Общий объем высаженных растений плодовых и ягодных культур составил </a:t>
            </a:r>
          </a:p>
          <a:p>
            <a:r>
              <a:rPr lang="ru-RU" dirty="0"/>
              <a:t>17 161 шт.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2930550" y="5010739"/>
            <a:ext cx="3284831" cy="16466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Приобретены и установлены климатические камеры, позволяющие выращивать сеянцы в объеме </a:t>
            </a: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от </a:t>
            </a: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2 до 5 тыс. шт.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8890197" y="4825274"/>
            <a:ext cx="3284831" cy="2045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>
                <a:solidFill>
                  <a:schemeClr val="bg1"/>
                </a:solidFill>
                <a:latin typeface="Arial Black" panose="020B0A04020102020204" pitchFamily="34" charset="0"/>
              </a:rPr>
              <a:t>Приобретены столбы железобетонные с установкой шпалеры для </a:t>
            </a:r>
            <a:r>
              <a:rPr lang="ru-RU" sz="1500" dirty="0" err="1">
                <a:solidFill>
                  <a:schemeClr val="bg1"/>
                </a:solidFill>
                <a:latin typeface="Arial Black" panose="020B0A04020102020204" pitchFamily="34" charset="0"/>
              </a:rPr>
              <a:t>перезакладки</a:t>
            </a:r>
            <a:r>
              <a:rPr lang="ru-RU" sz="1500" dirty="0">
                <a:solidFill>
                  <a:schemeClr val="bg1"/>
                </a:solidFill>
                <a:latin typeface="Arial Black" panose="020B0A04020102020204" pitchFamily="34" charset="0"/>
              </a:rPr>
              <a:t> коллекций генетических ресурсов и виноградников 2400 шт.; кол виноградный дубовый – 6000 шт.</a:t>
            </a:r>
          </a:p>
          <a:p>
            <a:endParaRPr lang="ru-RU" sz="1700" dirty="0"/>
          </a:p>
        </p:txBody>
      </p:sp>
      <p:sp>
        <p:nvSpPr>
          <p:cNvPr id="17" name="Текст 2"/>
          <p:cNvSpPr txBox="1">
            <a:spLocks/>
          </p:cNvSpPr>
          <p:nvPr/>
        </p:nvSpPr>
        <p:spPr>
          <a:xfrm>
            <a:off x="8890198" y="1453855"/>
            <a:ext cx="3284831" cy="1301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Винограда – 600 сортов различного эколого-географического происхождения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8890196" y="3465936"/>
            <a:ext cx="3284831" cy="10395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Общий объем высаженных растений винограда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</a:rPr>
              <a:t>3 600 шт.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0" y="0"/>
            <a:ext cx="12192000" cy="790575"/>
            <a:chOff x="0" y="-25400"/>
            <a:chExt cx="9144000" cy="789743"/>
          </a:xfrm>
        </p:grpSpPr>
        <p:sp>
          <p:nvSpPr>
            <p:cNvPr id="19" name="Rectangle 25"/>
            <p:cNvSpPr>
              <a:spLocks noChangeArrowheads="1"/>
            </p:cNvSpPr>
            <p:nvPr/>
          </p:nvSpPr>
          <p:spPr bwMode="auto">
            <a:xfrm>
              <a:off x="0" y="-25400"/>
              <a:ext cx="9144000" cy="673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600" b="1" kern="0" dirty="0" smtClean="0">
                  <a:solidFill>
                    <a:srgbClr val="000099"/>
                  </a:solidFill>
                  <a:latin typeface="Arial"/>
                </a:rPr>
                <a:t>       </a:t>
              </a:r>
              <a:endParaRPr lang="ru-RU" altLang="ru-RU" sz="1600" b="1" kern="0" dirty="0">
                <a:solidFill>
                  <a:srgbClr val="000099"/>
                </a:solidFill>
                <a:latin typeface="Arial"/>
              </a:endParaRPr>
            </a:p>
          </p:txBody>
        </p:sp>
        <p:sp>
          <p:nvSpPr>
            <p:cNvPr id="20" name="Rectangle 26"/>
            <p:cNvSpPr>
              <a:spLocks noChangeArrowheads="1"/>
            </p:cNvSpPr>
            <p:nvPr/>
          </p:nvSpPr>
          <p:spPr bwMode="auto">
            <a:xfrm>
              <a:off x="0" y="620689"/>
              <a:ext cx="9144000" cy="14365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10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600" b="0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21" name="Овал 20"/>
          <p:cNvSpPr/>
          <p:nvPr/>
        </p:nvSpPr>
        <p:spPr>
          <a:xfrm>
            <a:off x="26988" y="6350"/>
            <a:ext cx="649287" cy="614363"/>
          </a:xfrm>
          <a:prstGeom prst="ellipse">
            <a:avLst/>
          </a:prstGeom>
          <a:solidFill>
            <a:srgbClr val="3366FF"/>
          </a:solidFill>
          <a:ln w="12700" cap="flat" cmpd="sng" algn="ctr">
            <a:solidFill>
              <a:srgbClr val="3366FF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FFFFFF"/>
                </a:solidFill>
                <a:latin typeface="Arial"/>
              </a:rPr>
              <a:t>9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628150" y="752834"/>
            <a:ext cx="11568217" cy="607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Приобретенные расходные материалы были использованы для формирования опорно-шпалерной конструкции для </a:t>
            </a:r>
            <a:r>
              <a:rPr lang="ru-RU" sz="14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перезакладок</a:t>
            </a:r>
            <a:r>
              <a:rPr lang="ru-RU" sz="1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(обновления) генетических коллекций плодовых, ягодных культур и винограда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ru-RU" sz="14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ru-RU" sz="14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ru-RU" sz="1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418" y="87440"/>
            <a:ext cx="10515600" cy="571907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err="1" smtClean="0">
                <a:solidFill>
                  <a:srgbClr val="000099"/>
                </a:solidFill>
                <a:latin typeface="Arial Black" panose="020B0A04020102020204" pitchFamily="34" charset="0"/>
              </a:rPr>
              <a:t>Перезакладка</a:t>
            </a:r>
            <a:r>
              <a:rPr 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 и формирование коллекций генетических ресурсов </a:t>
            </a:r>
            <a:br>
              <a:rPr 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</a:br>
            <a:r>
              <a:rPr 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плодовых культур и винограда, маточных насаждений</a:t>
            </a:r>
            <a:endParaRPr lang="ru-RU" sz="20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87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1674</Words>
  <Application>Microsoft Office PowerPoint</Application>
  <PresentationFormat>Широкоэкранный</PresentationFormat>
  <Paragraphs>293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Courier New</vt:lpstr>
      <vt:lpstr>Times New Roman</vt:lpstr>
      <vt:lpstr>Wingdings</vt:lpstr>
      <vt:lpstr>Тема Office</vt:lpstr>
      <vt:lpstr>«Реализация направлений, соответствующих  Программе создания и развития селекционно-семеноводческого центра в сфере плодово-ягодных культур и винограда»</vt:lpstr>
      <vt:lpstr>Техника и оборудование, приобретенные в 2022 году  за счет средств гранта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Перезакладка и формирование коллекций генетических ресурсов  плодовых культур и винограда, маточных насаждений</vt:lpstr>
      <vt:lpstr>Достижение значений результатов предоставления гранта в 2022 году</vt:lpstr>
      <vt:lpstr>Коммерциализация и трансфер технологий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к совещанию   по вопросам реализации подпрограммы  «Развитие селекции и семеноводства картофеля в Российской Федерации» Федеральной научно-технической программы развития сельского хозяйства на 2017-2030 годы</dc:title>
  <dc:creator>Пешехонова Юлия Сергеевна</dc:creator>
  <cp:lastModifiedBy>Учетная запись Майкрософт</cp:lastModifiedBy>
  <cp:revision>100</cp:revision>
  <cp:lastPrinted>2023-01-26T07:45:32Z</cp:lastPrinted>
  <dcterms:created xsi:type="dcterms:W3CDTF">2022-12-13T09:04:50Z</dcterms:created>
  <dcterms:modified xsi:type="dcterms:W3CDTF">2024-04-11T11:47:30Z</dcterms:modified>
</cp:coreProperties>
</file>