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7" r:id="rId4"/>
    <p:sldId id="262" r:id="rId5"/>
    <p:sldId id="268" r:id="rId6"/>
    <p:sldId id="269" r:id="rId7"/>
    <p:sldId id="270" r:id="rId8"/>
    <p:sldId id="274" r:id="rId9"/>
    <p:sldId id="259" r:id="rId10"/>
    <p:sldId id="266" r:id="rId11"/>
    <p:sldId id="260" r:id="rId12"/>
    <p:sldId id="261" r:id="rId13"/>
    <p:sldId id="271" r:id="rId14"/>
    <p:sldId id="272" r:id="rId15"/>
    <p:sldId id="273" r:id="rId16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2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ADCC2-EDCF-4B97-9C30-9301EEB4296E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6815"/>
            <a:ext cx="2946400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6815"/>
            <a:ext cx="2946400" cy="49823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A79C1-1B4C-475C-A8FC-8BE6306E7F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364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D3A87C-B035-4B8A-AAF2-7A2A24A5B311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7077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7077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0C9003-EE64-4269-A30B-91569A3D78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670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09F-3C47-416C-9CA0-2FE440F10488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8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D79C-3243-4C69-BE8B-E93C7649447F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05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A6A9E-6B2E-4093-879E-FAD31409C008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894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342C2-8787-45CD-B649-66EA945C1587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70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C6A90-FE57-4A49-82D3-3CEE28A95409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30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767FB-09AB-41C4-AE00-E8B77B654E39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185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1DCAB-BF93-49C9-97D4-38F45255411E}" type="datetime1">
              <a:rPr lang="ru-RU" smtClean="0"/>
              <a:t>20.08.2024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38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B6747-489D-4663-B09B-49A9E459C8E8}" type="datetime1">
              <a:rPr lang="ru-RU" smtClean="0"/>
              <a:t>20.08.2024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68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8EE21-2460-4F5F-A3C5-8D75EBC88DFC}" type="datetime1">
              <a:rPr lang="ru-RU" smtClean="0"/>
              <a:t>20.08.2024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932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DC178-F0FD-41C4-96D1-88B4065BF554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598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255-6EDC-4180-8CA2-5C051748309A}" type="datetime1">
              <a:rPr lang="ru-RU" smtClean="0"/>
              <a:t>20.08.2024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7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71D9-F97B-4E20-A75F-280393C91A9C}" type="datetime1">
              <a:rPr lang="ru-RU" smtClean="0"/>
              <a:t>20.08.2024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E423D-813F-44CC-A334-B1B93CDB42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1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11156" cy="17046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046603"/>
            <a:ext cx="12191999" cy="222310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«Реализация направлений, соответствующих </a:t>
            </a: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Программе создания и развития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селекционно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-семеноводческого (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питомниководческого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центра в сфере </a:t>
            </a:r>
            <a:b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плодово-ягодных культур и винограда»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3628966"/>
            <a:ext cx="12191999" cy="1895534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ФГБНУ «Северо-Кавказский федеральный научный центр 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садоводства, виноградарства, виноделия»</a:t>
            </a:r>
          </a:p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ФГБНУ СКФНЦСВВ</a:t>
            </a:r>
          </a:p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Краснодар)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8115299" y="5241940"/>
            <a:ext cx="4076701" cy="128364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>
                <a:solidFill>
                  <a:srgbClr val="002060"/>
                </a:solidFill>
                <a:latin typeface="+mj-lt"/>
              </a:rPr>
              <a:t>ДОКЛАДЧИК: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 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+mj-lt"/>
              </a:rPr>
              <a:t>Руссо Дмитрий Эдуардович,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+mj-lt"/>
              </a:rPr>
              <a:t> заместитель директора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0" y="6406594"/>
            <a:ext cx="12191999" cy="4015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>
                <a:solidFill>
                  <a:srgbClr val="002060"/>
                </a:solidFill>
                <a:latin typeface="+mj-lt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803026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6893" y="241069"/>
            <a:ext cx="9687743" cy="59422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ВЗАИМОДЕЙСТВИЕ С РЕАЛЬНЫМ СЕКТОРОМ ЭКОНОМИКИ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106378"/>
              </p:ext>
            </p:extLst>
          </p:nvPr>
        </p:nvGraphicFramePr>
        <p:xfrm>
          <a:off x="672280" y="1105320"/>
          <a:ext cx="11036968" cy="32573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466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90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6060"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</a:rPr>
                        <a:t>Наименования</a:t>
                      </a:r>
                      <a:r>
                        <a:rPr lang="ru-RU" sz="2200" b="1" baseline="0" dirty="0">
                          <a:solidFill>
                            <a:srgbClr val="002060"/>
                          </a:solidFill>
                        </a:rPr>
                        <a:t> бизнес-партнеров</a:t>
                      </a:r>
                      <a:endParaRPr lang="ru-RU" sz="22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>
                          <a:solidFill>
                            <a:srgbClr val="002060"/>
                          </a:solidFill>
                        </a:rPr>
                        <a:t>Направления работы с бизнес-партнерами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747">
                <a:tc rowSpan="3">
                  <a:txBody>
                    <a:bodyPr/>
                    <a:lstStyle/>
                    <a:p>
                      <a:pPr lvl="0" algn="ctr" eaLnBrk="0" fontAlgn="base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ru-RU" alt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 ООО «ОПХ им. К.А. Тимирязева»</a:t>
                      </a:r>
                    </a:p>
                    <a:p>
                      <a:endParaRPr lang="ru-RU" sz="2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Внедрены: </a:t>
                      </a:r>
                      <a:br>
                        <a:rPr lang="ru-RU" alt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ru-RU" sz="2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Патент на изобретение № 2779139 «Способ получения </a:t>
                      </a:r>
                      <a:r>
                        <a:rPr lang="ru-RU" sz="220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микрорастений</a:t>
                      </a:r>
                      <a:r>
                        <a:rPr lang="ru-RU" sz="2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подвоя сливы (ПК СК 1)»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747">
                <a:tc v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alt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Патент на селекционное достижение №12705 Клоновый подвой косточковых культур ПМК СК 3</a:t>
                      </a:r>
                      <a:endParaRPr lang="ru-RU" sz="2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747">
                <a:tc vMerge="1">
                  <a:txBody>
                    <a:bodyPr/>
                    <a:lstStyle/>
                    <a:p>
                      <a:endParaRPr lang="ru-RU" sz="2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 тепличного комплекса общей площадью 200 м</a:t>
                      </a:r>
                      <a:r>
                        <a:rPr lang="ru-RU" sz="2200" kern="1200" baseline="300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10</a:t>
            </a:fld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" y="4477248"/>
            <a:ext cx="3035196" cy="22782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498" y="4477248"/>
            <a:ext cx="3035196" cy="22782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353" y="4477248"/>
            <a:ext cx="3037725" cy="22782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314" y="4493028"/>
            <a:ext cx="3016686" cy="226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939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062" y="204051"/>
            <a:ext cx="9272338" cy="50728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ЗАДАЧИ НА 2023 ГОД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9448800" y="6476691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11</a:t>
            </a:fld>
            <a:endParaRPr lang="ru-RU" sz="3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0262988"/>
              </p:ext>
            </p:extLst>
          </p:nvPr>
        </p:nvGraphicFramePr>
        <p:xfrm>
          <a:off x="265776" y="1210434"/>
          <a:ext cx="11670220" cy="5631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45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24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5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2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Наименование показателя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Ед. изм.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План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Факт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2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Доля исследователей в возрасте до 39 лет в общей численности работников селекционно-семеноводческого, селекционно-племенного центра, не менее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%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51,9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45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Число результатов интеллектуальной деятельности, включая селекционные достижения, полученных в рамках деятельности по реализации программы создания и развития центра, не менее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37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Число созданных технологий на основе собственных разработок получателя гранта, не менее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Число работников селекционно-семеноводческого, селекционно-племенного центра, прошедших обучение по программам повышения квалификации, не менее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4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Объем производства посадочного материала, не менее: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микрорастения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окорененные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, семена)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тыс. 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21,5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18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виноград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тыс. 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82,53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64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Объем реализации посадочного материала, не менее: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4342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плодовые и ягодные (саженцы корнесобственные, саженцы привитые,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микрорастения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, адаптированные растения, черенки одревесневшие, черенки зеленые, черенки </a:t>
                      </a:r>
                      <a:r>
                        <a:rPr lang="ru-RU" sz="16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окорененные</a:t>
                      </a: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, семена)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тыс. 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15,5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4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виноград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тыс. шт.</a:t>
                      </a:r>
                      <a:endParaRPr lang="ru-RU" sz="16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55008" marR="5500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7920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113" y="269782"/>
            <a:ext cx="9272337" cy="736270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ПЛАН РАЗВИТИЯ СЕЛЕКЦИОННОГО ЦЕНТРА НА 2024 ГОД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1263535"/>
            <a:ext cx="11022099" cy="545793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ПЛАНИРУЕМЫЕ МЕРОПРИЯТИЯ: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Мероприятия по приобретению селекционной 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питомниководческой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техники, лабораторного оборудования для создания и внедрения современных технологий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приобретению иных основных средств для создания и внедрения современных технологий в области селекции 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питомниководства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в целях реконструкции и пополнения генетических коллекций плодовых культур и винограда; формирования маточных насаждений 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репозиториев</a:t>
            </a:r>
            <a:endParaRPr lang="ru-RU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по кадровому обеспечению развития научной и производственной инфраструктуры, выполняемые за счет средств гранта 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внебюджета</a:t>
            </a:r>
            <a:endParaRPr lang="ru-RU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реализация исследовательских проектов по поиску, мобилизации, сохранению и изучению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генресурсов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, выделению доноров и источников основных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селекционно­ценных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признаков семечковых, косточковых культур и винограда, созданию новых сортов и подвоев с комплексом хозяйственно ценных признаков: продуктивности, устойчивости к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био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 - и </a:t>
            </a:r>
            <a:r>
              <a:rPr lang="ru-RU" dirty="0" err="1">
                <a:solidFill>
                  <a:srgbClr val="002060"/>
                </a:solidFill>
                <a:cs typeface="Arial" panose="020B0604020202020204" pitchFamily="34" charset="0"/>
              </a:rPr>
              <a:t>абиострессорам</a:t>
            </a:r>
            <a:r>
              <a:rPr lang="ru-RU" dirty="0">
                <a:solidFill>
                  <a:srgbClr val="002060"/>
                </a:solidFill>
                <a:cs typeface="Arial" panose="020B0604020202020204" pitchFamily="34" charset="0"/>
              </a:rPr>
              <a:t>, соответствующих интенсивным ресурсосберегающим технологиям</a:t>
            </a:r>
            <a:endParaRPr lang="ru-RU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07814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12</a:t>
            </a:fld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05209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113" y="269782"/>
            <a:ext cx="9272337" cy="736270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ПЛАН РАЗВИТИЯ СЕЛЕКЦИОННОГО ЦЕНТРА НА 2024 ГОД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07814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13</a:t>
            </a:fld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829828"/>
              </p:ext>
            </p:extLst>
          </p:nvPr>
        </p:nvGraphicFramePr>
        <p:xfrm>
          <a:off x="116600" y="1485647"/>
          <a:ext cx="11946099" cy="5007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66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7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81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Наименование показателя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Ед.</a:t>
                      </a:r>
                      <a:r>
                        <a:rPr lang="ru-RU" sz="2400" b="1" baseline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изм.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Значение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8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Доля исследователей в возрасте до 39 лет в общей численности работников </a:t>
                      </a:r>
                      <a:r>
                        <a:rPr lang="ru-RU" sz="24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-семеноводческого, </a:t>
                      </a:r>
                      <a:r>
                        <a:rPr lang="ru-RU" sz="24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-племенного центра, не менее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процент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Число результатов интеллектуальной деятельности, включая селекционные достижения, полученных в рамках деятельности по реализации программы создания и развития центра, не менее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Число созданных технологий на основе собственных разработок получателя гранта, не менее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1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Число работников </a:t>
                      </a:r>
                      <a:r>
                        <a:rPr lang="ru-RU" sz="24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-семеноводческого, </a:t>
                      </a:r>
                      <a:r>
                        <a:rPr lang="ru-RU" sz="2400" b="0" dirty="0" err="1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селекционно</a:t>
                      </a:r>
                      <a:r>
                        <a:rPr lang="ru-RU" sz="24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-племенного центра, прошедших обучение по программам повышения квалификации, не менее</a:t>
                      </a:r>
                      <a:endParaRPr lang="ru-RU" sz="24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0" dirty="0"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единицы</a:t>
                      </a:r>
                      <a:endParaRPr lang="ru-RU" sz="18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4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0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5113" y="269782"/>
            <a:ext cx="9272337" cy="736270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ПЛАН РАЗВИТИЯ СЕЛЕКЦИОННОГО ЦЕНТРА НА 2024 ГОД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07814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14</a:t>
            </a:fld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8"/>
            <a:ext cx="1346893" cy="1341804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453046"/>
              </p:ext>
            </p:extLst>
          </p:nvPr>
        </p:nvGraphicFramePr>
        <p:xfrm>
          <a:off x="488076" y="1680951"/>
          <a:ext cx="11203148" cy="41370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2341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01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867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Объем производства посадочного материала, не менее: 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0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Плодовые и ягодные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2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Виноград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72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Объем реализации посадочного материала, не менее: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Плодовые и ягодные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3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Виноград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тыс. штук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600" b="0" u="non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60638" marR="60638" marT="0" marB="0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675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15</a:t>
            </a:fld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48"/>
            <a:ext cx="1346893" cy="134180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453481" y="220263"/>
            <a:ext cx="9272337" cy="1222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Научно практический семинар 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«Современные методы в производстве оздоровленного 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посадочного материала плодовых культур» </a:t>
            </a:r>
          </a:p>
          <a:p>
            <a:pPr algn="ctr"/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(08.06.2023 г., ООО «ОПХ им. К.А. Тимирязева»)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5" y="1441489"/>
            <a:ext cx="3634625" cy="24230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67" y="1436091"/>
            <a:ext cx="3642722" cy="24284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426" y="1436091"/>
            <a:ext cx="3631097" cy="24319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5" y="4027646"/>
            <a:ext cx="3640398" cy="24269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668" y="4027647"/>
            <a:ext cx="3642722" cy="24284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426" y="4027646"/>
            <a:ext cx="3632303" cy="242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08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6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ТЕХНИКА И ОБОРУДОВАНИЕ, ПРИОБРЕТЕННЫЕ 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2023 ГОДУ ЗА СЧЕТ СРЕДСТВ ГРАНТА </a:t>
            </a: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ru-RU" sz="3200" dirty="0"/>
              <a:t>2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947832"/>
              </p:ext>
            </p:extLst>
          </p:nvPr>
        </p:nvGraphicFramePr>
        <p:xfrm>
          <a:off x="529432" y="1291945"/>
          <a:ext cx="8841543" cy="2694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7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47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п/п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Наименование 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оборудования/техники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Кол-во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Приборно-аналитическое оборудование для генетических исследований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Приборно-аналитическое оборудование для 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биотехнологического контроля растительного материала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Приборно-аналитическое оборудование для диагностики 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вирусов, </a:t>
                      </a:r>
                      <a:r>
                        <a:rPr lang="ru-RU" sz="1700" b="1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вироидов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700" b="1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фитоплазм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С.х</a:t>
                      </a:r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. техника и навесное оборудование </a:t>
                      </a:r>
                      <a:r>
                        <a:rPr lang="ru-RU" sz="17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для организации процессов селекции и питомниководства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33" y="4275224"/>
            <a:ext cx="1834688" cy="244625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886" y="4275224"/>
            <a:ext cx="1832048" cy="244273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99" y="4278744"/>
            <a:ext cx="1829408" cy="243921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872" y="4275224"/>
            <a:ext cx="1744104" cy="2442732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60" y="4275224"/>
            <a:ext cx="1832048" cy="244273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7381" y="1411816"/>
            <a:ext cx="1829408" cy="2439211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28497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6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ТЕХНИКА И ОБОРУДОВАНИЕ, ПРИОБРЕТЕННЫЕ 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2023 ГОДУ ЗА СЧЕТ ВНЕБЮДЖЕТНЫХ СРЕДСТВ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>
          <a:xfrm>
            <a:off x="9402893" y="6467868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3</a:t>
            </a:fld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24"/>
            <a:ext cx="1346893" cy="1341804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845296"/>
              </p:ext>
            </p:extLst>
          </p:nvPr>
        </p:nvGraphicFramePr>
        <p:xfrm>
          <a:off x="529432" y="1291945"/>
          <a:ext cx="8841543" cy="14748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5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7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647"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п/п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Наименование 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оборудования/техники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Кол-во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Приборно-аналитическое оборудование для генетических исследований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647"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Приборно-аналитическое оборудование для диагностики 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вирусов, </a:t>
                      </a:r>
                      <a:r>
                        <a:rPr lang="ru-RU" sz="1700" b="1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вироидов</a:t>
                      </a:r>
                      <a:r>
                        <a:rPr lang="ru-RU" sz="1700" b="1" baseline="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700" b="1" baseline="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фитоплазм</a:t>
                      </a:r>
                      <a:endParaRPr lang="ru-RU" sz="17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7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791" y="1291945"/>
            <a:ext cx="1885355" cy="2513807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55" y="3982278"/>
            <a:ext cx="2054398" cy="2739198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902" y="3982278"/>
            <a:ext cx="2034461" cy="2712615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529" y="3982278"/>
            <a:ext cx="3562617" cy="2674189"/>
          </a:xfrm>
          <a:prstGeom prst="rect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32" y="3982278"/>
            <a:ext cx="2006398" cy="2712615"/>
          </a:xfrm>
          <a:prstGeom prst="rect">
            <a:avLst/>
          </a:prstGeom>
          <a:ln w="28575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08728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7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 ДЕЯТЕЛЬНОСТИ ЦЕНТРА В 2023 ГОДУ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4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sp>
        <p:nvSpPr>
          <p:cNvPr id="7" name="Текст 2"/>
          <p:cNvSpPr txBox="1">
            <a:spLocks/>
          </p:cNvSpPr>
          <p:nvPr/>
        </p:nvSpPr>
        <p:spPr>
          <a:xfrm>
            <a:off x="838200" y="1397651"/>
            <a:ext cx="10515600" cy="50952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Разработанные в отчетном году технологии: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endParaRPr lang="ru-RU" sz="1100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chemeClr val="accent5">
                    <a:lumMod val="50000"/>
                  </a:schemeClr>
                </a:solidFill>
              </a:rPr>
              <a:t>«Методика генотипирования сортов и идентификации генов хозяйственно-ценных признаков яблони с помощью ДНК-маркирования» </a:t>
            </a: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(СТО 00668034-168-2023)</a:t>
            </a:r>
            <a:endParaRPr lang="ru-RU" altLang="ru-RU" b="1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chemeClr val="accent5">
                    <a:lumMod val="50000"/>
                  </a:schemeClr>
                </a:solidFill>
              </a:rPr>
              <a:t>«Технология оценки генетической стабильности растений микроклонально размножаемых растений земляники» </a:t>
            </a:r>
            <a:r>
              <a:rPr lang="ru-RU" altLang="ru-RU" b="1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заявки на выдачу патента на изобретение</a:t>
            </a:r>
            <a:r>
              <a:rPr lang="ru-RU" altLang="ru-RU" b="1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altLang="ru-RU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chemeClr val="accent5">
                    <a:lumMod val="50000"/>
                  </a:schemeClr>
                </a:solidFill>
              </a:rPr>
              <a:t>«Методика идентификации вирусов яблони методом ПЦР» </a:t>
            </a: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(СТО 00668034-166-2023)</a:t>
            </a:r>
            <a:endParaRPr lang="ru-RU" altLang="ru-RU" b="1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chemeClr val="accent5">
                    <a:lumMod val="50000"/>
                  </a:schemeClr>
                </a:solidFill>
              </a:rPr>
              <a:t>«Методика идентификации вируса скручивания листьев виноградной лозы 3 (Grapevine leafroll-associated virus 3) с помощью ПЦР в реальном времени» </a:t>
            </a: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(СТО 0668034-167-2023)</a:t>
            </a:r>
            <a:endParaRPr lang="ru-RU" altLang="ru-RU" b="1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chemeClr val="accent5">
                  <a:lumMod val="50000"/>
                </a:schemeClr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chemeClr val="accent5">
                    <a:lumMod val="50000"/>
                  </a:schemeClr>
                </a:solidFill>
              </a:rPr>
              <a:t>«Способ повышения адаптивной способности микрорастений земляники садовой (Fragaria L.) к условиям ex vitro» </a:t>
            </a:r>
            <a:r>
              <a:rPr lang="ru-RU" altLang="ru-RU" b="1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b="1">
                <a:solidFill>
                  <a:schemeClr val="accent5">
                    <a:lumMod val="50000"/>
                  </a:schemeClr>
                </a:solidFill>
              </a:rPr>
              <a:t>заявки на выдачу патента на изобретение</a:t>
            </a:r>
            <a:r>
              <a:rPr lang="ru-RU" altLang="ru-RU" b="1">
                <a:solidFill>
                  <a:schemeClr val="accent5">
                    <a:lumMod val="50000"/>
                  </a:schemeClr>
                </a:solidFill>
              </a:rPr>
              <a:t>)</a:t>
            </a:r>
            <a:endParaRPr lang="ru-RU" alt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202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7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 ДЕЯТЕЛЬНОСТИ ЦЕНТРА В 2023 ГОДУ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5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38BC9D1B-4D49-4B4A-950E-B71D51C921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168441"/>
              </p:ext>
            </p:extLst>
          </p:nvPr>
        </p:nvGraphicFramePr>
        <p:xfrm>
          <a:off x="506027" y="3273740"/>
          <a:ext cx="10786923" cy="20116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786923">
                  <a:extLst>
                    <a:ext uri="{9D8B030D-6E8A-4147-A177-3AD203B41FA5}">
                      <a16:colId xmlns:a16="http://schemas.microsoft.com/office/drawing/2014/main" val="25407641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1165860" indent="-116586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    Селекционное достижение. Сорт винограда </a:t>
                      </a:r>
                      <a:r>
                        <a:rPr lang="ru-RU" sz="2000" b="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Вагра</a:t>
                      </a: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189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    Селекционное достижение. Сорт яблони Эльф;</a:t>
                      </a:r>
                    </a:p>
                    <a:p>
                      <a:pPr marL="342900" indent="-342900">
                        <a:lnSpc>
                          <a:spcPct val="11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Изобретение. Способ оценки генетической стабильности растений микроклонально размножаемых растений земляники </a:t>
                      </a:r>
                    </a:p>
                    <a:p>
                      <a:pPr marL="342900" indent="-342900">
                        <a:lnSpc>
                          <a:spcPct val="11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Изобретение. Способ повышения адаптивной способности </a:t>
                      </a:r>
                      <a:r>
                        <a:rPr lang="ru-RU" sz="2000" b="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микрорастений</a:t>
                      </a: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земляники садовой (</a:t>
                      </a:r>
                      <a:r>
                        <a:rPr lang="ru-RU" sz="2000" b="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Fragaria</a:t>
                      </a: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L.) к условиям </a:t>
                      </a:r>
                      <a:r>
                        <a:rPr lang="ru-RU" sz="2000" b="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ex</a:t>
                      </a: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vitro</a:t>
                      </a:r>
                      <a:r>
                        <a:rPr lang="ru-RU" sz="2000" b="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 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690226"/>
                  </a:ext>
                </a:extLst>
              </a:tr>
            </a:tbl>
          </a:graphicData>
        </a:graphic>
      </p:graphicFrame>
      <p:sp>
        <p:nvSpPr>
          <p:cNvPr id="10" name="Текст 2"/>
          <p:cNvSpPr>
            <a:spLocks noGrp="1"/>
          </p:cNvSpPr>
          <p:nvPr>
            <p:ph type="body" idx="1"/>
          </p:nvPr>
        </p:nvSpPr>
        <p:spPr>
          <a:xfrm>
            <a:off x="506027" y="1210689"/>
            <a:ext cx="11567604" cy="5510786"/>
          </a:xfrm>
        </p:spPr>
        <p:txBody>
          <a:bodyPr>
            <a:noAutofit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</a:rPr>
              <a:t>Получены охранные документы </a:t>
            </a: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на результаты интеллектуальной деятельности: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патент на изобретение №2807723 «Биотехнологический способ повышения устойчивости привитых  саженцев винограда к биотическим стрессорам» по  заявке 2022 года;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патент на селекционное достижение №12705 «Клоновый подвой косточковых  культур  ПМК СК 3» по заявке 2021 года . </a:t>
            </a:r>
            <a:b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</a:br>
            <a:br>
              <a:rPr lang="ru-RU" altLang="ru-RU" sz="12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</a:rPr>
              <a:t>Поданы заявки на :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12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alt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alt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20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chemeClr val="accent5">
                    <a:lumMod val="50000"/>
                  </a:schemeClr>
                </a:solidFill>
              </a:rPr>
              <a:t>Внедрены: 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Патент на изобретение № 2779139 «Способ получения </a:t>
            </a:r>
            <a:b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sz="2000" dirty="0" err="1">
                <a:solidFill>
                  <a:schemeClr val="accent5">
                    <a:lumMod val="50000"/>
                  </a:schemeClr>
                </a:solidFill>
              </a:rPr>
              <a:t>микрорастений</a:t>
            </a: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 подвоя сливы (ПК СК 1)» в ООО «ОПХ им. К.А. Тимирязева»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Патент на селекционное достижение №12705 Клоновый подвой косточковых </a:t>
            </a:r>
            <a:r>
              <a:rPr lang="en-US" altLang="ru-RU" sz="2000" dirty="0">
                <a:solidFill>
                  <a:schemeClr val="accent5">
                    <a:lumMod val="50000"/>
                  </a:schemeClr>
                </a:solidFill>
              </a:rPr>
              <a:t>   </a:t>
            </a:r>
            <a:br>
              <a:rPr lang="en-US" altLang="ru-RU" sz="200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</a:rPr>
              <a:t>культур ПМК СК 3в ООО «ОПХ им. К.А. Тимирязева».</a:t>
            </a:r>
            <a:r>
              <a:rPr lang="ru-RU" altLang="ru-RU" sz="20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altLang="ru-RU" sz="20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211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7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 ДЕЯТЕЛЬНОСТИ ЦЕНТРА В 2023 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6532" y="1639568"/>
            <a:ext cx="9295963" cy="4649540"/>
          </a:xfrm>
        </p:spPr>
        <p:txBody>
          <a:bodyPr>
            <a:no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sz="2800" b="1" dirty="0">
                <a:solidFill>
                  <a:schemeClr val="accent5">
                    <a:lumMod val="50000"/>
                  </a:schemeClr>
                </a:solidFill>
              </a:rPr>
              <a:t>Сорт винограда </a:t>
            </a:r>
            <a:r>
              <a:rPr lang="ru-RU" altLang="ru-RU" sz="2800" b="1" dirty="0" err="1">
                <a:solidFill>
                  <a:schemeClr val="accent5">
                    <a:lumMod val="50000"/>
                  </a:schemeClr>
                </a:solidFill>
              </a:rPr>
              <a:t>Вагра</a:t>
            </a:r>
            <a:r>
              <a:rPr lang="ru-RU" altLang="ru-RU" sz="28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</a:rPr>
              <a:t> 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Получен от скрещивания сортов </a:t>
            </a:r>
            <a:r>
              <a:rPr lang="ru-RU" altLang="ru-RU" dirty="0" err="1">
                <a:solidFill>
                  <a:schemeClr val="accent5">
                    <a:lumMod val="50000"/>
                  </a:schemeClr>
                </a:solidFill>
              </a:rPr>
              <a:t>Варусет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 х Гранатовый. Среднего срока созревания.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Технического направления использования.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Средняя масса грозди 125 гр.  Ягода темно-синяя, средняя или мелкая, округлая. Куст среднерослый. Вызревание побегов хорошее.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Урожайность стабильная, в среднем 6 кг с куста. Сахаристость сока ягод 22,4-24,2 г/100 см</a:t>
            </a:r>
            <a:r>
              <a:rPr lang="ru-RU" altLang="ru-RU" baseline="30000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 при кислотности 5,9-6,2 г/дм</a:t>
            </a:r>
            <a:r>
              <a:rPr lang="ru-RU" altLang="ru-RU" baseline="30000" dirty="0">
                <a:solidFill>
                  <a:schemeClr val="accent5">
                    <a:lumMod val="50000"/>
                  </a:schemeClr>
                </a:solidFill>
              </a:rPr>
              <a:t>3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Урожай используется для получения высококачественных столовых вин.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</a:rPr>
              <a:t>Дегустационная оценка сухих вин наливом 7,8 балла.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97491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6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1" t="20060" r="3275" b="17213"/>
          <a:stretch/>
        </p:blipFill>
        <p:spPr bwMode="auto">
          <a:xfrm rot="5400000">
            <a:off x="-1012033" y="2720577"/>
            <a:ext cx="4536984" cy="23749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6596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669" y="191971"/>
            <a:ext cx="9272337" cy="795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 ДЕЯТЕЛЬНОСТИ ЦЕНТРА В 2023 ГОДУ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1964" y="1639568"/>
            <a:ext cx="8750531" cy="4649540"/>
          </a:xfrm>
        </p:spPr>
        <p:txBody>
          <a:bodyPr>
            <a:noAutofit/>
          </a:bodyPr>
          <a:lstStyle/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altLang="ru-RU" sz="2800" b="1" dirty="0">
                <a:solidFill>
                  <a:schemeClr val="accent5">
                    <a:lumMod val="50000"/>
                  </a:schemeClr>
                </a:solidFill>
              </a:rPr>
              <a:t>Сорт яблони Эльф. 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осеннего срока созревания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Получен от скрещивания сортов Голден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Делишес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тетраплоидный х [Вольф Ривер х (Вольф Ривер х M. </a:t>
            </a:r>
            <a:r>
              <a:rPr lang="ru-RU" dirty="0" err="1">
                <a:solidFill>
                  <a:schemeClr val="accent5">
                    <a:lumMod val="50000"/>
                  </a:schemeClr>
                </a:solidFill>
              </a:rPr>
              <a:t>atrosanguinea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804/240-57)].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Плоды выше среднего размера и крупные (средняя масса плодов 190 г,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Урожайность 25-37 т/га.</a:t>
            </a: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Мякоть кремоватая, мелкозернистая, сочная, десертного вкуса с нежным ароматом. Имеет ген иммунитета к парше Rvi6, устойчив к мучнистой росе, засухоустойчив. </a:t>
            </a:r>
          </a:p>
          <a:p>
            <a:pPr defTabSz="4572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 В плодоношение на подвое М9 вступает на 2-й год после посадки; быстро наращивает урожайность в молодом возрасте. </a:t>
            </a:r>
            <a:endParaRPr lang="ru-RU" alt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31059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7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1898"/>
            <a:ext cx="3241964" cy="25848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0434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063" y="95985"/>
            <a:ext cx="9272337" cy="114983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РЕЗУЛЬТАТЫ ДЕЯТЕЛЬНОСТИ ЦЕНТРА В 2023 ГОДУ</a:t>
            </a:r>
            <a:b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400" b="1" i="1" dirty="0">
                <a:solidFill>
                  <a:schemeClr val="accent5">
                    <a:lumMod val="50000"/>
                  </a:schemeClr>
                </a:solidFill>
              </a:rPr>
              <a:t>(организация обучения по программе повышения квалификации)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48800" y="6431059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8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6893" cy="1341804"/>
          </a:xfrm>
          <a:prstGeom prst="rect">
            <a:avLst/>
          </a:prstGeom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4332934"/>
              </p:ext>
            </p:extLst>
          </p:nvPr>
        </p:nvGraphicFramePr>
        <p:xfrm>
          <a:off x="265772" y="1341804"/>
          <a:ext cx="11521674" cy="5413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84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1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41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5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Наименование программы</a:t>
                      </a:r>
                      <a:endParaRPr lang="ru-RU" sz="19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ФИО сотрудника</a:t>
                      </a:r>
                      <a:endParaRPr lang="ru-RU" sz="19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Место проведения</a:t>
                      </a:r>
                      <a:endParaRPr lang="ru-RU" sz="19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5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90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Биоинформатика</a:t>
                      </a: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основы и практическое применение компьютерных подходов для решения биологических задач»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Сундырева М.А.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Научно-образовательный Центр «Аналитика и Высокие Технологии»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5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«Генетические технологии в селекции, семеноводстве и растениеводстве»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Кочубей А.А.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ФГБНУ «Всероссийский научно-исследовательский институт сельскохозяйственной биотехнологии»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28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«Современные методы оценки таксономического разнообразия микроорганизмов в почве многолетних насаждений с акцентом на фитопатогенную микрофлору»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Ушакова Я.В.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ФГБОУ ВО РГАУ-МСХА имени К.А. Тимирязева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88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«Карантин растений РФ. Карантинные объекты и фитосанитарные требования ЕАЭС»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Киек Д.А.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ФГБУ «Всероссийский центр карантина растений»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«Основы диагностики </a:t>
                      </a:r>
                      <a:r>
                        <a:rPr lang="ru-RU" sz="1900" kern="12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иманго</a:t>
                      </a: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карантинных в видов чешуекрылых»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Киек А.В.</a:t>
                      </a: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ФГБУ «Всероссийский центр карантина растений»</a:t>
                      </a: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73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062" y="272391"/>
            <a:ext cx="9272338" cy="755039"/>
          </a:xfrm>
        </p:spPr>
        <p:txBody>
          <a:bodyPr anchor="ctr"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КОММЕРЦИАЛИЗАЦИЯ И ТРАНСФЕР ТЕХНОЛОГИЙ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BE7E423D-813F-44CC-A334-B1B93CDB429C}" type="slidenum">
              <a:rPr lang="ru-RU" sz="3200" smtClean="0"/>
              <a:t>9</a:t>
            </a:fld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457"/>
            <a:ext cx="1346893" cy="1341804"/>
          </a:xfrm>
          <a:prstGeom prst="rect">
            <a:avLst/>
          </a:prstGeom>
        </p:spPr>
      </p:pic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269334"/>
              </p:ext>
            </p:extLst>
          </p:nvPr>
        </p:nvGraphicFramePr>
        <p:xfrm>
          <a:off x="265774" y="1455872"/>
          <a:ext cx="11538298" cy="52656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78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0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0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4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Наименование целевого показателя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2021 год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2022 год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53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Количество заключенных лицензионных договоров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5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Объем полученных роялти, тыс. руб.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128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6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Объем произведенного посадочного материала, тыс. шт.: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плодовых и ягодных культур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винограда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22,21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73,5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23,5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74,3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82,5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69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Объем  реализованного посадочного материала, тыс. шт.: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плодовых и ягодных культур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винограда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15,6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45,7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22,35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Объем внебюджетных средств от коммерциализации научно-технических результатов, млн руб.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3,635 </a:t>
                      </a:r>
                      <a:endParaRPr lang="ru-RU" sz="22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1,264</a:t>
                      </a:r>
                    </a:p>
                  </a:txBody>
                  <a:tcPr marL="78287" marR="78287" marT="39143" marB="39143" anchor="ctr">
                    <a:lnL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1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14166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4824</TotalTime>
  <Words>1003</Words>
  <Application>Microsoft Office PowerPoint</Application>
  <PresentationFormat>Широкоэкранный</PresentationFormat>
  <Paragraphs>250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Times New Roman</vt:lpstr>
      <vt:lpstr>Тема Office</vt:lpstr>
      <vt:lpstr>«Реализация направлений, соответствующих  Программе создания и развития селекционно-семеноводческого (питомниководческого) центра в сфере  плодово-ягодных культур и винограда»</vt:lpstr>
      <vt:lpstr>ТЕХНИКА И ОБОРУДОВАНИЕ, ПРИОБРЕТЕННЫЕ  В 2023 ГОДУ ЗА СЧЕТ СРЕДСТВ ГРАНТА </vt:lpstr>
      <vt:lpstr>ТЕХНИКА И ОБОРУДОВАНИЕ, ПРИОБРЕТЕННЫЕ  В 2023 ГОДУ ЗА СЧЕТ ВНЕБЮДЖЕТНЫХ СРЕДСТВ</vt:lpstr>
      <vt:lpstr>РЕЗУЛЬТАТЫ ДЕЯТЕЛЬНОСТИ ЦЕНТРА В 2023 ГОДУ</vt:lpstr>
      <vt:lpstr>РЕЗУЛЬТАТЫ ДЕЯТЕЛЬНОСТИ ЦЕНТРА В 2023 ГОДУ</vt:lpstr>
      <vt:lpstr>РЕЗУЛЬТАТЫ ДЕЯТЕЛЬНОСТИ ЦЕНТРА В 2023 ГОДУ</vt:lpstr>
      <vt:lpstr>РЕЗУЛЬТАТЫ ДЕЯТЕЛЬНОСТИ ЦЕНТРА В 2023 ГОДУ</vt:lpstr>
      <vt:lpstr>РЕЗУЛЬТАТЫ ДЕЯТЕЛЬНОСТИ ЦЕНТРА В 2023 ГОДУ (организация обучения по программе повышения квалификации)</vt:lpstr>
      <vt:lpstr>КОММЕРЦИАЛИЗАЦИЯ И ТРАНСФЕР ТЕХНОЛОГИЙ</vt:lpstr>
      <vt:lpstr>ВЗАИМОДЕЙСТВИЕ С РЕАЛЬНЫМ СЕКТОРОМ ЭКОНОМИКИ</vt:lpstr>
      <vt:lpstr>ЗАДАЧИ НА 2023 ГОД</vt:lpstr>
      <vt:lpstr>ПЛАН РАЗВИТИЯ СЕЛЕКЦИОННОГО ЦЕНТРА НА 2024 ГОД</vt:lpstr>
      <vt:lpstr>ПЛАН РАЗВИТИЯ СЕЛЕКЦИОННОГО ЦЕНТРА НА 2024 ГОД</vt:lpstr>
      <vt:lpstr>ПЛАН РАЗВИТИЯ СЕЛЕКЦИОННОГО ЦЕНТРА НА 2024 ГОД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к совещанию   по вопросам реализации подпрограммы  «Развитие селекции и семеноводства картофеля в Российской Федерации» Федеральной научно-технической программы развития сельского хозяйства на 2017-2030 годы</dc:title>
  <dc:creator>Пешехонова Юлия Сергеевна</dc:creator>
  <cp:lastModifiedBy>Ирина Ильина</cp:lastModifiedBy>
  <cp:revision>57</cp:revision>
  <cp:lastPrinted>2024-02-13T06:55:07Z</cp:lastPrinted>
  <dcterms:created xsi:type="dcterms:W3CDTF">2022-12-13T09:04:50Z</dcterms:created>
  <dcterms:modified xsi:type="dcterms:W3CDTF">2024-08-20T08:52:15Z</dcterms:modified>
</cp:coreProperties>
</file>