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273" r:id="rId3"/>
    <p:sldId id="274" r:id="rId4"/>
    <p:sldId id="276" r:id="rId5"/>
    <p:sldId id="268" r:id="rId6"/>
    <p:sldId id="270" r:id="rId7"/>
    <p:sldId id="257" r:id="rId8"/>
    <p:sldId id="279" r:id="rId9"/>
    <p:sldId id="271" r:id="rId10"/>
  </p:sldIdLst>
  <p:sldSz cx="9144000" cy="6858000" type="screen4x3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E2002"/>
    <a:srgbClr val="F2E8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 autoAdjust="0"/>
    <p:restoredTop sz="94611" autoAdjust="0"/>
  </p:normalViewPr>
  <p:slideViewPr>
    <p:cSldViewPr>
      <p:cViewPr varScale="1">
        <p:scale>
          <a:sx n="72" d="100"/>
          <a:sy n="72" d="100"/>
        </p:scale>
        <p:origin x="70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A0E51-1D06-4748-9547-ECEFF23A5A6B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FDD16-9DD2-4DA4-851B-E5676B709F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587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A0E51-1D06-4748-9547-ECEFF23A5A6B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FDD16-9DD2-4DA4-851B-E5676B709F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167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A0E51-1D06-4748-9547-ECEFF23A5A6B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FDD16-9DD2-4DA4-851B-E5676B709F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11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A0E51-1D06-4748-9547-ECEFF23A5A6B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FDD16-9DD2-4DA4-851B-E5676B709F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365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A0E51-1D06-4748-9547-ECEFF23A5A6B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FDD16-9DD2-4DA4-851B-E5676B709F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8060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A0E51-1D06-4748-9547-ECEFF23A5A6B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FDD16-9DD2-4DA4-851B-E5676B709F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1471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A0E51-1D06-4748-9547-ECEFF23A5A6B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FDD16-9DD2-4DA4-851B-E5676B709F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726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A0E51-1D06-4748-9547-ECEFF23A5A6B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FDD16-9DD2-4DA4-851B-E5676B709F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048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A0E51-1D06-4748-9547-ECEFF23A5A6B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FDD16-9DD2-4DA4-851B-E5676B709F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4091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A0E51-1D06-4748-9547-ECEFF23A5A6B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FDD16-9DD2-4DA4-851B-E5676B709F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579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A0E51-1D06-4748-9547-ECEFF23A5A6B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FDD16-9DD2-4DA4-851B-E5676B709F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4956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4A0E51-1D06-4748-9547-ECEFF23A5A6B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5FDD16-9DD2-4DA4-851B-E5676B709F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6593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microsoft.com/office/2007/relationships/hdphoto" Target="../media/hdphoto9.wdp"/><Relationship Id="rId18" Type="http://schemas.openxmlformats.org/officeDocument/2006/relationships/image" Target="../media/image20.png"/><Relationship Id="rId3" Type="http://schemas.microsoft.com/office/2007/relationships/hdphoto" Target="../media/hdphoto4.wdp"/><Relationship Id="rId21" Type="http://schemas.microsoft.com/office/2007/relationships/hdphoto" Target="../media/hdphoto13.wdp"/><Relationship Id="rId7" Type="http://schemas.microsoft.com/office/2007/relationships/hdphoto" Target="../media/hdphoto6.wdp"/><Relationship Id="rId12" Type="http://schemas.openxmlformats.org/officeDocument/2006/relationships/image" Target="../media/image17.png"/><Relationship Id="rId17" Type="http://schemas.microsoft.com/office/2007/relationships/hdphoto" Target="../media/hdphoto11.wdp"/><Relationship Id="rId2" Type="http://schemas.openxmlformats.org/officeDocument/2006/relationships/image" Target="../media/image12.png"/><Relationship Id="rId16" Type="http://schemas.openxmlformats.org/officeDocument/2006/relationships/image" Target="../media/image19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microsoft.com/office/2007/relationships/hdphoto" Target="../media/hdphoto8.wdp"/><Relationship Id="rId5" Type="http://schemas.microsoft.com/office/2007/relationships/hdphoto" Target="../media/hdphoto5.wdp"/><Relationship Id="rId15" Type="http://schemas.microsoft.com/office/2007/relationships/hdphoto" Target="../media/hdphoto10.wdp"/><Relationship Id="rId10" Type="http://schemas.openxmlformats.org/officeDocument/2006/relationships/image" Target="../media/image16.png"/><Relationship Id="rId19" Type="http://schemas.microsoft.com/office/2007/relationships/hdphoto" Target="../media/hdphoto12.wdp"/><Relationship Id="rId4" Type="http://schemas.openxmlformats.org/officeDocument/2006/relationships/image" Target="../media/image13.png"/><Relationship Id="rId9" Type="http://schemas.microsoft.com/office/2007/relationships/hdphoto" Target="../media/hdphoto7.wdp"/><Relationship Id="rId14" Type="http://schemas.openxmlformats.org/officeDocument/2006/relationships/image" Target="../media/image18.png"/><Relationship Id="rId22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615339"/>
            <a:ext cx="7560840" cy="1003176"/>
          </a:xfrm>
        </p:spPr>
        <p:txBody>
          <a:bodyPr>
            <a:noAutofit/>
          </a:bodyPr>
          <a:lstStyle/>
          <a:p>
            <a:pPr algn="l"/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«Трансформация компонентного состава плодов яблони в сидр и плодовую алкогольную продукцию»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20073" y="3717032"/>
            <a:ext cx="3870502" cy="3172646"/>
          </a:xfrm>
        </p:spPr>
        <p:txBody>
          <a:bodyPr>
            <a:normAutofit lnSpcReduction="10000"/>
          </a:bodyPr>
          <a:lstStyle/>
          <a:p>
            <a:pPr algn="r">
              <a:spcBef>
                <a:spcPts val="0"/>
              </a:spcBef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Ширшова А.А., </a:t>
            </a:r>
          </a:p>
          <a:p>
            <a:pPr algn="r">
              <a:spcBef>
                <a:spcPts val="0"/>
              </a:spcBef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 техн. н., </a:t>
            </a:r>
          </a:p>
          <a:p>
            <a:pPr algn="r">
              <a:spcBef>
                <a:spcPts val="0"/>
              </a:spcBef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с.н.с. НЦ «Виноделие»</a:t>
            </a:r>
          </a:p>
          <a:p>
            <a:pPr algn="r">
              <a:spcBef>
                <a:spcPts val="0"/>
              </a:spcBef>
            </a:pP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spcBef>
                <a:spcPts val="0"/>
              </a:spcBef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Руководитель: </a:t>
            </a:r>
          </a:p>
          <a:p>
            <a:pPr algn="r">
              <a:spcBef>
                <a:spcPts val="0"/>
              </a:spcBef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Агеева Н.М., </a:t>
            </a:r>
          </a:p>
          <a:p>
            <a:pPr algn="r">
              <a:spcBef>
                <a:spcPts val="0"/>
              </a:spcBef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д-р .техн. н., профессор,</a:t>
            </a:r>
          </a:p>
          <a:p>
            <a:pPr algn="r">
              <a:spcBef>
                <a:spcPts val="0"/>
              </a:spcBef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г.н.с. НЦ «Виноделие»</a:t>
            </a:r>
          </a:p>
          <a:p>
            <a:pPr algn="r">
              <a:spcBef>
                <a:spcPts val="0"/>
              </a:spcBef>
            </a:pP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spcBef>
                <a:spcPts val="0"/>
              </a:spcBef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Краснодар</a:t>
            </a:r>
          </a:p>
          <a:p>
            <a:pPr algn="r">
              <a:spcBef>
                <a:spcPts val="0"/>
              </a:spcBef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07.02.2023 г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r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926DDB8-8CAD-4FA5-8D8F-053E75BED7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918" y="130568"/>
            <a:ext cx="2188993" cy="1972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C7C2C4D-635C-4FE9-8910-1B3E4B1F2C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212976"/>
            <a:ext cx="4067944" cy="3501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65147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209D7C9-38E2-4AEF-A61C-B086897FBD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38992"/>
            <a:ext cx="8229600" cy="58871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Скругленный прямоугольник 2">
            <a:extLst>
              <a:ext uri="{FF2B5EF4-FFF2-40B4-BE49-F238E27FC236}">
                <a16:creationId xmlns:a16="http://schemas.microsoft.com/office/drawing/2014/main" id="{771247E5-C947-4381-999A-6FDFC765BA18}"/>
              </a:ext>
            </a:extLst>
          </p:cNvPr>
          <p:cNvSpPr/>
          <p:nvPr/>
        </p:nvSpPr>
        <p:spPr>
          <a:xfrm>
            <a:off x="77947" y="44624"/>
            <a:ext cx="461606" cy="432048"/>
          </a:xfrm>
          <a:prstGeom prst="round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2</a:t>
            </a: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8E93EE56-67E5-43D4-A1B7-10ED3959D90E}"/>
              </a:ext>
            </a:extLst>
          </p:cNvPr>
          <p:cNvSpPr/>
          <p:nvPr/>
        </p:nvSpPr>
        <p:spPr>
          <a:xfrm>
            <a:off x="5533624" y="613673"/>
            <a:ext cx="3051958" cy="94021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EE64C051-1CC0-4D6E-94CA-3365B5D668F3}"/>
              </a:ext>
            </a:extLst>
          </p:cNvPr>
          <p:cNvSpPr/>
          <p:nvPr/>
        </p:nvSpPr>
        <p:spPr>
          <a:xfrm>
            <a:off x="5288664" y="2043591"/>
            <a:ext cx="1568867" cy="156734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DA2A1EC5-C9AB-449F-9770-F602062D1CF3}"/>
              </a:ext>
            </a:extLst>
          </p:cNvPr>
          <p:cNvSpPr/>
          <p:nvPr/>
        </p:nvSpPr>
        <p:spPr>
          <a:xfrm>
            <a:off x="6970404" y="2034632"/>
            <a:ext cx="1899831" cy="156734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648E255-BD6A-4D10-A348-DF60E95A1EAC}"/>
              </a:ext>
            </a:extLst>
          </p:cNvPr>
          <p:cNvSpPr txBox="1"/>
          <p:nvPr/>
        </p:nvSpPr>
        <p:spPr>
          <a:xfrm>
            <a:off x="5625479" y="542920"/>
            <a:ext cx="30613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Сидры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Общие технические условия.  ГОСТ 31820-2015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FE5EC75-FDBB-4E62-B02B-AB27C97CBFB2}"/>
              </a:ext>
            </a:extLst>
          </p:cNvPr>
          <p:cNvSpPr txBox="1"/>
          <p:nvPr/>
        </p:nvSpPr>
        <p:spPr>
          <a:xfrm>
            <a:off x="5371024" y="2306219"/>
            <a:ext cx="14401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Яблоки свежие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89E304F-7588-4F0B-9196-B281AAEA201D}"/>
              </a:ext>
            </a:extLst>
          </p:cNvPr>
          <p:cNvSpPr txBox="1"/>
          <p:nvPr/>
        </p:nvSpPr>
        <p:spPr>
          <a:xfrm>
            <a:off x="7059603" y="2008637"/>
            <a:ext cx="17819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Соки </a:t>
            </a: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фруктовые</a:t>
            </a: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концентри-рованные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2B19A3C-B944-45FB-AC0A-72D1F3B4BE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74" y="836712"/>
            <a:ext cx="5055542" cy="6021288"/>
          </a:xfrm>
          <a:prstGeom prst="rect">
            <a:avLst/>
          </a:prstGeom>
        </p:spPr>
      </p:pic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C5B5FF4B-35BA-4C29-AB0C-AD0DD03C3618}"/>
              </a:ext>
            </a:extLst>
          </p:cNvPr>
          <p:cNvCxnSpPr/>
          <p:nvPr/>
        </p:nvCxnSpPr>
        <p:spPr>
          <a:xfrm>
            <a:off x="6084168" y="1553890"/>
            <a:ext cx="0" cy="4897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AAA284AD-C32B-43DB-9315-F0C8CD8CF1D7}"/>
              </a:ext>
            </a:extLst>
          </p:cNvPr>
          <p:cNvCxnSpPr/>
          <p:nvPr/>
        </p:nvCxnSpPr>
        <p:spPr>
          <a:xfrm>
            <a:off x="7884368" y="1553890"/>
            <a:ext cx="0" cy="4897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5BBA984-AB69-4310-8810-AB5ABACF89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55569" y="4365104"/>
            <a:ext cx="3610484" cy="2342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0803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209D7C9-38E2-4AEF-A61C-B086897FBD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3" y="332656"/>
            <a:ext cx="8064896" cy="6408712"/>
          </a:xfrm>
        </p:spPr>
        <p:txBody>
          <a:bodyPr>
            <a:normAutofit fontScale="32500" lnSpcReduction="20000"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3800" dirty="0"/>
              <a:t>  </a:t>
            </a:r>
            <a:r>
              <a:rPr lang="ru-RU" sz="1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и задачи: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изучить информацию о зарубежных сортах для производства сидров;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изучить технолого-биохимические характеристики сортов различного генетического и эколого-географического происхождения и плоидности,  в том числе и селекции СКФНЦСВВ, произрастающих в Краснодарском крае, для возможной их переработки на сидры и плодовую алкогольную продукцию;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совершенствовать биотехнологические приемы с применением дрожжей различных рас, яблочно-молочных бактерий, ферментных препаратов и вспомогательных материалов для стабилизации и осветления сусла и сидров;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изучить дополнительные показатели качества (маркеры), характерные для конкретных географических зон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Tx/>
              <a:buChar char="-"/>
            </a:pPr>
            <a:endParaRPr lang="ru-RU" sz="8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Скругленный прямоугольник 2">
            <a:extLst>
              <a:ext uri="{FF2B5EF4-FFF2-40B4-BE49-F238E27FC236}">
                <a16:creationId xmlns:a16="http://schemas.microsoft.com/office/drawing/2014/main" id="{C485FAC6-DF9B-46E7-8019-140FF47EFC39}"/>
              </a:ext>
            </a:extLst>
          </p:cNvPr>
          <p:cNvSpPr/>
          <p:nvPr/>
        </p:nvSpPr>
        <p:spPr>
          <a:xfrm>
            <a:off x="77947" y="44624"/>
            <a:ext cx="461606" cy="432048"/>
          </a:xfrm>
          <a:prstGeom prst="round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5555281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F389C0C-E6C7-470B-B53F-622108F124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7716" y="0"/>
            <a:ext cx="3404852" cy="3096344"/>
          </a:xfrm>
          <a:prstGeom prst="rect">
            <a:avLst/>
          </a:prstGeom>
        </p:spPr>
      </p:pic>
      <p:sp>
        <p:nvSpPr>
          <p:cNvPr id="4" name="Скругленный прямоугольник 2">
            <a:extLst>
              <a:ext uri="{FF2B5EF4-FFF2-40B4-BE49-F238E27FC236}">
                <a16:creationId xmlns:a16="http://schemas.microsoft.com/office/drawing/2014/main" id="{F64E8A76-37D5-41B8-844A-D62F6E836143}"/>
              </a:ext>
            </a:extLst>
          </p:cNvPr>
          <p:cNvSpPr/>
          <p:nvPr/>
        </p:nvSpPr>
        <p:spPr>
          <a:xfrm>
            <a:off x="77947" y="44624"/>
            <a:ext cx="461606" cy="432048"/>
          </a:xfrm>
          <a:prstGeom prst="round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4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4FCDA82-ED9D-4CE8-AD4D-91FB2F69269E}"/>
              </a:ext>
            </a:extLst>
          </p:cNvPr>
          <p:cNvSpPr/>
          <p:nvPr/>
        </p:nvSpPr>
        <p:spPr>
          <a:xfrm>
            <a:off x="1116912" y="215062"/>
            <a:ext cx="43907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Яблоки – основное сырье 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1A057E6-D6BA-4A4F-A02A-47FF9355A4DB}"/>
              </a:ext>
            </a:extLst>
          </p:cNvPr>
          <p:cNvSpPr/>
          <p:nvPr/>
        </p:nvSpPr>
        <p:spPr>
          <a:xfrm>
            <a:off x="6280294" y="2854770"/>
            <a:ext cx="286370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/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Сидры относятся к категории</a:t>
            </a:r>
          </a:p>
          <a:p>
            <a:pPr algn="ctr"/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PDO, PGI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(ЗНМП, ЗГУ)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CA38B41-1BFD-49CC-9BFA-32823722844F}"/>
              </a:ext>
            </a:extLst>
          </p:cNvPr>
          <p:cNvSpPr/>
          <p:nvPr/>
        </p:nvSpPr>
        <p:spPr>
          <a:xfrm>
            <a:off x="6280294" y="4190537"/>
            <a:ext cx="266345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Ссылки: </a:t>
            </a:r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Ostrom R. M., 2022 г., Bauduin R., 2011 (Франция), </a:t>
            </a:r>
          </a:p>
          <a:p>
            <a:pPr algn="ctr"/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Coldea T.E., 2021 г., </a:t>
            </a:r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Barker B</a:t>
            </a:r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2015 г., Calugar P.C., (Англия), Peck G., Zakalik D., 2021 (США) и др.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  <a:highlight>
                <a:srgbClr val="FF00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Объект 10">
            <a:extLst>
              <a:ext uri="{FF2B5EF4-FFF2-40B4-BE49-F238E27FC236}">
                <a16:creationId xmlns:a16="http://schemas.microsoft.com/office/drawing/2014/main" id="{88F23518-6D58-4A88-A199-9BE5A85ACCD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9433856"/>
              </p:ext>
            </p:extLst>
          </p:nvPr>
        </p:nvGraphicFramePr>
        <p:xfrm>
          <a:off x="187142" y="740107"/>
          <a:ext cx="6027938" cy="6035753"/>
        </p:xfrm>
        <a:graphic>
          <a:graphicData uri="http://schemas.openxmlformats.org/drawingml/2006/table">
            <a:tbl>
              <a:tblPr firstRow="1" firstCol="1" bandRow="1">
                <a:tableStyleId>{D7AC3CCA-C797-4891-BE02-D94E43425B78}</a:tableStyleId>
              </a:tblPr>
              <a:tblGrid>
                <a:gridCol w="1249614">
                  <a:extLst>
                    <a:ext uri="{9D8B030D-6E8A-4147-A177-3AD203B41FA5}">
                      <a16:colId xmlns:a16="http://schemas.microsoft.com/office/drawing/2014/main" val="1033772837"/>
                    </a:ext>
                  </a:extLst>
                </a:gridCol>
                <a:gridCol w="3202538">
                  <a:extLst>
                    <a:ext uri="{9D8B030D-6E8A-4147-A177-3AD203B41FA5}">
                      <a16:colId xmlns:a16="http://schemas.microsoft.com/office/drawing/2014/main" val="1983377453"/>
                    </a:ext>
                  </a:extLst>
                </a:gridCol>
                <a:gridCol w="1575786">
                  <a:extLst>
                    <a:ext uri="{9D8B030D-6E8A-4147-A177-3AD203B41FA5}">
                      <a16:colId xmlns:a16="http://schemas.microsoft.com/office/drawing/2014/main" val="1958020885"/>
                    </a:ext>
                  </a:extLst>
                </a:gridCol>
              </a:tblGrid>
              <a:tr h="48087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Страна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27" marR="658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сортов яблони для сидров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27" marR="6582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Особенности химического состава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27" marR="65827" marT="0" marB="0" anchor="ctr"/>
                </a:tc>
                <a:extLst>
                  <a:ext uri="{0D108BD9-81ED-4DB2-BD59-A6C34878D82A}">
                    <a16:rowId xmlns:a16="http://schemas.microsoft.com/office/drawing/2014/main" val="1959756829"/>
                  </a:ext>
                </a:extLst>
              </a:tr>
              <a:tr h="7296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Франция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27" marR="65827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Mettois, Roge, Bisqwit, Fregain, Chevalier Jaune, Cidor, Domaines, Doux Joseph, Deuce Moën, Guillevic </a:t>
                      </a:r>
                      <a:r>
                        <a:rPr lang="en-US" sz="1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et all.</a:t>
                      </a:r>
                      <a:endParaRPr lang="ru-RU" sz="1400" i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27" marR="65827" marT="0" marB="0" anchor="ctr"/>
                </a:tc>
                <a:tc rowSpan="5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Массовая концентрация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сахаров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150-200 г/дм</a:t>
                      </a:r>
                      <a:r>
                        <a:rPr lang="ru-RU" sz="16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титруемых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кислот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2-18 г/дм</a:t>
                      </a:r>
                      <a:r>
                        <a:rPr lang="ru-RU" sz="16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фенольных веществ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1,4-4,8 г/дм</a:t>
                      </a:r>
                      <a:r>
                        <a:rPr lang="ru-RU" sz="16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27" marR="65827" marT="0" marB="0" anchor="ctr"/>
                </a:tc>
                <a:extLst>
                  <a:ext uri="{0D108BD9-81ED-4DB2-BD59-A6C34878D82A}">
                    <a16:rowId xmlns:a16="http://schemas.microsoft.com/office/drawing/2014/main" val="2797957961"/>
                  </a:ext>
                </a:extLst>
              </a:tr>
              <a:tr h="10409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Испания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27" marR="65827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Talaca, Urtebia, Yudelin, Punch, Durana de Bacalao, Región, Blanquina, Cristalina, Colorado na Coleos, Marilena, Carrión, Regona, Prieta, Raxao, Solarina, Teoria </a:t>
                      </a:r>
                      <a:r>
                        <a:rPr lang="en-US" sz="1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et all.</a:t>
                      </a:r>
                      <a:endParaRPr lang="ru-RU" sz="1400" i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27" marR="65827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0386031"/>
                  </a:ext>
                </a:extLst>
              </a:tr>
              <a:tr h="48087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Англия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27" marR="65827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Foxwhelp, Sweet Alford, Woodbine, Morgan's Sweet, Kingston Black</a:t>
                      </a:r>
                      <a:r>
                        <a:rPr lang="ru-RU" sz="1400" b="1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et all.</a:t>
                      </a:r>
                      <a:endParaRPr lang="ru-RU" sz="1400" i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27" marR="65827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6768999"/>
                  </a:ext>
                </a:extLst>
              </a:tr>
              <a:tr h="48087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США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27" marR="65827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Dabinett, Binet Rouge, Michelin, James Grieve, Worcester Pearmain, Palouse </a:t>
                      </a:r>
                      <a:r>
                        <a:rPr lang="en-US" sz="1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et all.</a:t>
                      </a:r>
                      <a:endParaRPr lang="ru-RU" sz="1400" i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27" marR="65827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1490869"/>
                  </a:ext>
                </a:extLst>
              </a:tr>
              <a:tr h="38653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Италия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27" marR="65827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Raventze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et all.</a:t>
                      </a:r>
                      <a:endParaRPr lang="ru-RU" sz="1400" i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27" marR="65827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3900838"/>
                  </a:ext>
                </a:extLst>
              </a:tr>
              <a:tr h="19735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Россия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(райониро-ванные и перспек-тивные сорта универса-льного назначения)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27" marR="65827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Ренет Платона, Багрянец Кубани, Прикубанское, Персиковое, Орфей, Марго, Союз, Юнона, Имрус, Лигол, Вирджиния, Интерпрайс, Либерти, Флорина 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др.</a:t>
                      </a:r>
                      <a:endParaRPr lang="ru-RU" sz="1400" i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27" marR="65827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Массовая концентрация (г/дм</a:t>
                      </a:r>
                      <a:r>
                        <a:rPr lang="ru-RU" sz="14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сахаров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 160, титруемых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кислот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 9,2,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фенольных веществ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1,6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27" marR="65827" marT="0" marB="0" anchor="ctr"/>
                </a:tc>
                <a:extLst>
                  <a:ext uri="{0D108BD9-81ED-4DB2-BD59-A6C34878D82A}">
                    <a16:rowId xmlns:a16="http://schemas.microsoft.com/office/drawing/2014/main" val="14043103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33467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Fig. 6">
            <a:extLst>
              <a:ext uri="{FF2B5EF4-FFF2-40B4-BE49-F238E27FC236}">
                <a16:creationId xmlns:a16="http://schemas.microsoft.com/office/drawing/2014/main" id="{BEEA4F6F-9995-455E-A5E3-F17FC14F847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46" y="5365794"/>
            <a:ext cx="5934212" cy="137619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22FAAE-3B44-47E2-AD59-8E0CC545F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987" y="5225833"/>
            <a:ext cx="8229600" cy="1313920"/>
          </a:xfrm>
        </p:spPr>
        <p:txBody>
          <a:bodyPr>
            <a:noAutofit/>
          </a:bodyPr>
          <a:lstStyle/>
          <a:p>
            <a:pPr algn="l"/>
            <a:br>
              <a:rPr lang="ru-RU" sz="1600" dirty="0"/>
            </a:br>
            <a:endParaRPr lang="ru-RU" sz="16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CB19445-273C-4F69-9942-9E5C4D2439D9}"/>
              </a:ext>
            </a:extLst>
          </p:cNvPr>
          <p:cNvSpPr/>
          <p:nvPr/>
        </p:nvSpPr>
        <p:spPr>
          <a:xfrm>
            <a:off x="3995936" y="5958621"/>
            <a:ext cx="50030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Рис. Микроорганизмы способные к ферментации с поверхности плодов яблони: грибы, дрожжи и бактерии</a:t>
            </a:r>
            <a:r>
              <a:rPr lang="ru-RU" i="1" dirty="0">
                <a:solidFill>
                  <a:schemeClr val="tx2">
                    <a:lumMod val="75000"/>
                  </a:schemeClr>
                </a:solidFill>
              </a:rPr>
              <a:t> ( </a:t>
            </a:r>
            <a:r>
              <a:rPr lang="en-US" i="1" dirty="0">
                <a:solidFill>
                  <a:schemeClr val="tx2">
                    <a:lumMod val="75000"/>
                  </a:schemeClr>
                </a:solidFill>
              </a:rPr>
              <a:t>Han Y., Du J.</a:t>
            </a:r>
            <a:r>
              <a:rPr lang="ru-RU" i="1" dirty="0">
                <a:solidFill>
                  <a:schemeClr val="tx2">
                    <a:lumMod val="75000"/>
                  </a:schemeClr>
                </a:solidFill>
              </a:rPr>
              <a:t>, 2023 г.)</a:t>
            </a:r>
            <a:endParaRPr lang="ru-RU" i="1" dirty="0">
              <a:solidFill>
                <a:schemeClr val="tx2">
                  <a:lumMod val="75000"/>
                </a:schemeClr>
              </a:solidFill>
              <a:highlight>
                <a:srgbClr val="FF0000"/>
              </a:highlight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234F2703-0D0C-4C30-A37E-7FDFE2DBC0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8306959"/>
              </p:ext>
            </p:extLst>
          </p:nvPr>
        </p:nvGraphicFramePr>
        <p:xfrm>
          <a:off x="246622" y="624279"/>
          <a:ext cx="8229601" cy="4907280"/>
        </p:xfrm>
        <a:graphic>
          <a:graphicData uri="http://schemas.openxmlformats.org/drawingml/2006/table">
            <a:tbl>
              <a:tblPr firstRow="1" firstCol="1" bandRow="1"/>
              <a:tblGrid>
                <a:gridCol w="2309154">
                  <a:extLst>
                    <a:ext uri="{9D8B030D-6E8A-4147-A177-3AD203B41FA5}">
                      <a16:colId xmlns:a16="http://schemas.microsoft.com/office/drawing/2014/main" val="3152884223"/>
                    </a:ext>
                  </a:extLst>
                </a:gridCol>
                <a:gridCol w="4032448">
                  <a:extLst>
                    <a:ext uri="{9D8B030D-6E8A-4147-A177-3AD203B41FA5}">
                      <a16:colId xmlns:a16="http://schemas.microsoft.com/office/drawing/2014/main" val="376709924"/>
                    </a:ext>
                  </a:extLst>
                </a:gridCol>
                <a:gridCol w="1887999">
                  <a:extLst>
                    <a:ext uri="{9D8B030D-6E8A-4147-A177-3AD203B41FA5}">
                      <a16:colId xmlns:a16="http://schemas.microsoft.com/office/drawing/2014/main" val="2734222752"/>
                    </a:ext>
                  </a:extLst>
                </a:gridCol>
              </a:tblGrid>
              <a:tr h="67597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Чистые культуры дрожжей 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(препараты активных сухих дрожжей)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Спонтанная (дикая) микрофлора 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non-</a:t>
                      </a:r>
                      <a:r>
                        <a:rPr lang="ru-RU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Saccharomyce</a:t>
                      </a:r>
                      <a:r>
                        <a:rPr lang="en-US" sz="18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Яблочно-молочные бактерии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2121967"/>
                  </a:ext>
                </a:extLst>
              </a:tr>
              <a:tr h="18409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Saccharomyces</a:t>
                      </a:r>
                      <a:r>
                        <a:rPr lang="ru-RU" sz="1600" b="1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1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cerevisiae</a:t>
                      </a:r>
                      <a:r>
                        <a:rPr lang="ru-RU" sz="1600" b="1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Saccharomyces</a:t>
                      </a:r>
                      <a:r>
                        <a:rPr lang="ru-RU" sz="1600" b="1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1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bayanus</a:t>
                      </a:r>
                      <a:r>
                        <a:rPr lang="ru-RU" sz="1600" b="1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Saccharomyces</a:t>
                      </a:r>
                      <a:r>
                        <a:rPr lang="ru-RU" sz="1600" b="1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1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uvarum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6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Oenococcus oeni, Brettanomyces,</a:t>
                      </a:r>
                      <a:endParaRPr lang="en-US" sz="1600" b="1" i="1" u="sng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Metschnikowia pulcherrima</a:t>
                      </a:r>
                      <a:r>
                        <a:rPr lang="ru-RU" sz="1600" b="1" i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endParaRPr lang="en-US" sz="1600" b="1" i="1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Hanseniaspora valbyensis</a:t>
                      </a:r>
                      <a:r>
                        <a:rPr lang="ru-RU" sz="1600" b="1" i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en-US" sz="1600" b="1" i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Kloeckera apiculata</a:t>
                      </a:r>
                      <a:r>
                        <a:rPr lang="ru-RU" sz="1600" b="1" i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), Hanseniaspora uvarum, </a:t>
                      </a:r>
                      <a:r>
                        <a:rPr lang="en-US" sz="1600" b="1" i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Hansenula anomala</a:t>
                      </a:r>
                      <a:r>
                        <a:rPr lang="ru-RU" sz="1600" b="1" i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600" b="1" i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Torulopsis</a:t>
                      </a:r>
                      <a:r>
                        <a:rPr lang="ru-RU" sz="1600" b="1" i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600" b="1" i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Torulaspora delbrueckii</a:t>
                      </a:r>
                      <a:r>
                        <a:rPr lang="ru-RU" sz="1600" b="1" i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600" b="1" i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Kluyveromyces thermotolerans</a:t>
                      </a:r>
                      <a:r>
                        <a:rPr lang="ru-RU" sz="1600" b="1" i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endParaRPr lang="en-US" sz="1600" b="1" i="1" u="non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Hanseniaspora</a:t>
                      </a:r>
                      <a:r>
                        <a:rPr lang="ru-RU" sz="1600" b="1" i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vineae, </a:t>
                      </a:r>
                      <a:r>
                        <a:rPr lang="en-US" sz="1600" b="1" i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Hanseniaspora</a:t>
                      </a:r>
                      <a:r>
                        <a:rPr lang="ru-RU" sz="1600" b="1" i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osmophila и др.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Lactobacillus</a:t>
                      </a:r>
                      <a:r>
                        <a:rPr lang="ru-RU" sz="1800" b="1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</a:t>
                      </a:r>
                      <a:r>
                        <a:rPr lang="ru-RU" sz="1800" b="1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., </a:t>
                      </a:r>
                      <a:r>
                        <a:rPr lang="ru-RU" sz="1800" b="1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Pediococcus</a:t>
                      </a:r>
                      <a:r>
                        <a:rPr lang="ru-RU" sz="1800" b="1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</a:t>
                      </a:r>
                      <a:r>
                        <a:rPr lang="ru-RU" sz="1800" b="1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., Oenococcus </a:t>
                      </a:r>
                      <a:r>
                        <a:rPr lang="ru-RU" sz="1800" b="1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</a:t>
                      </a:r>
                      <a:r>
                        <a:rPr lang="ru-RU" sz="1800" b="1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и </a:t>
                      </a:r>
                      <a:r>
                        <a:rPr lang="ru-RU" sz="1800" b="1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Leuconostoc</a:t>
                      </a:r>
                      <a:r>
                        <a:rPr lang="ru-RU" sz="1800" b="1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</a:t>
                      </a:r>
                      <a:r>
                        <a:rPr lang="ru-RU" sz="18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endParaRPr lang="ru-RU" sz="11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8026007"/>
                  </a:ext>
                </a:extLst>
              </a:tr>
              <a:tr h="1693515">
                <a:tc gridSpan="3"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Проводятся исследования по промышленному применению при производстве сидра дрожжей </a:t>
                      </a:r>
                      <a:r>
                        <a:rPr lang="en-US" sz="1800" b="1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non-Saccharomyces</a:t>
                      </a:r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как в отдельности, так и с </a:t>
                      </a:r>
                      <a:r>
                        <a:rPr lang="en-US" sz="1800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Saccharomyces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Полученные комбинированием дикой микрофлорой и чистых культур дрожжей, сидры обладают более сложным с ароматом и вкусом </a:t>
                      </a:r>
                      <a:r>
                        <a:rPr lang="ru-RU" sz="1800" i="1" kern="12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1800" i="1" kern="12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Han Y., Du J., 2023 (</a:t>
                      </a:r>
                      <a:r>
                        <a:rPr lang="ru-RU" sz="1800" i="1" kern="12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Китай), </a:t>
                      </a:r>
                      <a:r>
                        <a:rPr lang="en-US" sz="1800" i="1" kern="12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V.K. Joshi, P.S. Panesar, V.S. Rana, S. Kaur, 2017 (</a:t>
                      </a:r>
                      <a:r>
                        <a:rPr lang="ru-RU" sz="1800" i="1" kern="12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Индия</a:t>
                      </a:r>
                      <a:r>
                        <a:rPr lang="en-US" sz="1800" i="1" kern="12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), </a:t>
                      </a:r>
                      <a:r>
                        <a:rPr lang="ru-RU" sz="1800" i="1" kern="12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Чалдаев П.А. Гнездилов Г.А., 2021 (Россия), </a:t>
                      </a:r>
                      <a:r>
                        <a:rPr lang="en-US" sz="1800" i="1" kern="12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F.J. Cousin, R.L. </a:t>
                      </a:r>
                      <a:r>
                        <a:rPr lang="en-US" sz="1800" i="1" kern="1200" dirty="0" err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Guellec</a:t>
                      </a:r>
                      <a:r>
                        <a:rPr lang="en-US" sz="1800" i="1" kern="12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C. </a:t>
                      </a:r>
                      <a:r>
                        <a:rPr lang="en-US" sz="1800" i="1" kern="1200" dirty="0" err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Chagnot</a:t>
                      </a:r>
                      <a:r>
                        <a:rPr lang="ru-RU" sz="1800" i="1" kern="12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2019, (Франция). </a:t>
                      </a:r>
                      <a:r>
                        <a:rPr lang="ru-RU" sz="1800" b="1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Изучение и идентификация микроорганизмов проводится методами генной инженерии.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4688464"/>
                  </a:ext>
                </a:extLst>
              </a:tr>
            </a:tbl>
          </a:graphicData>
        </a:graphic>
      </p:graphicFrame>
      <p:sp>
        <p:nvSpPr>
          <p:cNvPr id="11" name="Скругленный прямоугольник 2">
            <a:extLst>
              <a:ext uri="{FF2B5EF4-FFF2-40B4-BE49-F238E27FC236}">
                <a16:creationId xmlns:a16="http://schemas.microsoft.com/office/drawing/2014/main" id="{C06AFB79-4E41-4905-95F2-1F05846F166B}"/>
              </a:ext>
            </a:extLst>
          </p:cNvPr>
          <p:cNvSpPr/>
          <p:nvPr/>
        </p:nvSpPr>
        <p:spPr>
          <a:xfrm>
            <a:off x="77947" y="44624"/>
            <a:ext cx="461606" cy="432048"/>
          </a:xfrm>
          <a:prstGeom prst="round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5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8E2B40D9-BF7C-4653-A0C3-7FD9FFE4454F}"/>
              </a:ext>
            </a:extLst>
          </p:cNvPr>
          <p:cNvSpPr txBox="1">
            <a:spLocks/>
          </p:cNvSpPr>
          <p:nvPr/>
        </p:nvSpPr>
        <p:spPr>
          <a:xfrm>
            <a:off x="268311" y="128799"/>
            <a:ext cx="7848872" cy="3478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Микроорганизмы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способные к ферментации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5539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8DECEB7-928C-49AA-84F7-A8926F6450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2464" y="3933056"/>
            <a:ext cx="5163760" cy="3231160"/>
          </a:xfrm>
          <a:prstGeom prst="rect">
            <a:avLst/>
          </a:prstGeom>
        </p:spPr>
      </p:pic>
      <p:sp>
        <p:nvSpPr>
          <p:cNvPr id="8" name="Скругленный прямоугольник 2">
            <a:extLst>
              <a:ext uri="{FF2B5EF4-FFF2-40B4-BE49-F238E27FC236}">
                <a16:creationId xmlns:a16="http://schemas.microsoft.com/office/drawing/2014/main" id="{E6BE73F5-3FFF-47C9-A409-37125D9E892B}"/>
              </a:ext>
            </a:extLst>
          </p:cNvPr>
          <p:cNvSpPr/>
          <p:nvPr/>
        </p:nvSpPr>
        <p:spPr>
          <a:xfrm>
            <a:off x="77947" y="44624"/>
            <a:ext cx="461606" cy="432048"/>
          </a:xfrm>
          <a:prstGeom prst="round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6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B8EF2D0-B587-457D-BF11-B66BA386DF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016" y="262248"/>
            <a:ext cx="4114800" cy="590145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Ферментная обработка мезги и сусла препаратами</a:t>
            </a:r>
          </a:p>
          <a:p>
            <a:pPr marL="0" indent="0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пектолитического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Lallzyme HC, Lallzyme HP, Lallzyme EX-V,</a:t>
            </a:r>
            <a:r>
              <a:rPr lang="ru-RU" sz="1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Lallzyme Cuvee Blanc, </a:t>
            </a:r>
            <a:r>
              <a:rPr lang="ru-RU" sz="1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С-</a:t>
            </a:r>
            <a:r>
              <a:rPr lang="en-US" sz="1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цитолитического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Viscozyme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комбинированного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Lallzyme Ex</a:t>
            </a:r>
            <a:r>
              <a:rPr lang="ru-RU" sz="1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Lallzyme Beta, Lallzyme Cuvee Blanc,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др. действия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стадий их введения в сусло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(перед, во время или после дробления).</a:t>
            </a:r>
          </a:p>
          <a:p>
            <a:endParaRPr lang="ru-RU" sz="2000" dirty="0"/>
          </a:p>
          <a:p>
            <a:endParaRPr lang="ru-RU" sz="2000" dirty="0"/>
          </a:p>
          <a:p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1099376-7E32-4012-AEB3-7CB7360212F8}"/>
              </a:ext>
            </a:extLst>
          </p:cNvPr>
          <p:cNvSpPr/>
          <p:nvPr/>
        </p:nvSpPr>
        <p:spPr>
          <a:xfrm>
            <a:off x="4596816" y="213160"/>
            <a:ext cx="3948032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Технологические вспомогательные средства для интенсификации процессов брожения, стабилизации и осветления: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внесение препаратов танинов из виноградной выжимки;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внесение дубовой щепы во время брожения;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изучение препаратов для осветления и стабилизации, </a:t>
            </a:r>
          </a:p>
          <a:p>
            <a:pPr marL="342900" indent="-342900" algn="just"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одновременного брожения, стабилизации и осветления и др.</a:t>
            </a:r>
          </a:p>
          <a:p>
            <a:pPr marL="342900" indent="-342900" algn="just">
              <a:buFontTx/>
              <a:buChar char="-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Char char="-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Ссылки: </a:t>
            </a:r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Barker</a:t>
            </a:r>
            <a:r>
              <a:rPr lang="ru-RU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B.T.P.</a:t>
            </a:r>
            <a:r>
              <a:rPr lang="ru-RU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2015 г. (Англия); </a:t>
            </a:r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Alvarez</a:t>
            </a:r>
            <a:r>
              <a:rPr lang="ru-RU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Zielinski</a:t>
            </a:r>
            <a:r>
              <a:rPr lang="ru-RU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ru-RU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 2021 г. (Бразилия), Луканин А.С., 2022 г. (Беларусь).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85104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76EBBFD-0543-4AF1-A1B3-835F685467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4964" y="4116730"/>
            <a:ext cx="4358855" cy="274126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872098A-F609-4528-AD33-254B82E742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1367" y="138715"/>
            <a:ext cx="2818904" cy="228217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7564" y="138714"/>
            <a:ext cx="7848872" cy="1096442"/>
          </a:xfrm>
        </p:spPr>
        <p:txBody>
          <a:bodyPr>
            <a:noAutofit/>
          </a:bodyPr>
          <a:lstStyle/>
          <a:p>
            <a:pPr algn="l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Отходы производства (выжимка)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361093" y="1993639"/>
            <a:ext cx="5579059" cy="16912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80000"/>
              </a:lnSpc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77947" y="44624"/>
            <a:ext cx="461606" cy="432048"/>
          </a:xfrm>
          <a:prstGeom prst="round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7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2274577-591A-4C92-B951-6097A3A44109}"/>
              </a:ext>
            </a:extLst>
          </p:cNvPr>
          <p:cNvSpPr/>
          <p:nvPr/>
        </p:nvSpPr>
        <p:spPr>
          <a:xfrm>
            <a:off x="376349" y="476672"/>
            <a:ext cx="4358855" cy="6512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Производство сидров </a:t>
            </a:r>
            <a:r>
              <a:rPr lang="en-US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PDO</a:t>
            </a:r>
            <a:r>
              <a:rPr lang="ru-RU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en-US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PGI (</a:t>
            </a:r>
            <a:r>
              <a:rPr lang="ru-RU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ЗНМП и ЗГУ)</a:t>
            </a:r>
            <a:r>
              <a:rPr lang="en-US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предполагает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комплексный подход к садоводству и сидроделию, а также к биопереработке яблочной выжимки: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повторное внедрение в биопроцессы для пищевых продуктов, кормов, фармацевтики, косметики;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применение анаэробного сбраживания выжимки для производства биоэнергии (метана и водорода);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применение органических удобрений для смягчения последствий выбросов парниковых газов и накопления углерода в биомассе и почве, а также в качестве сорбентов для очистки сточных вод.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Внедрение биоперерабатывающих заводов для яблочной промышленности.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7031DD5-0DE0-40CF-9882-D08F5F3FA9E5}"/>
              </a:ext>
            </a:extLst>
          </p:cNvPr>
          <p:cNvSpPr/>
          <p:nvPr/>
        </p:nvSpPr>
        <p:spPr>
          <a:xfrm>
            <a:off x="4694679" y="1834557"/>
            <a:ext cx="396711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C7DBB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V. Litskas, 2022 (</a:t>
            </a:r>
            <a:r>
              <a:rPr lang="ru-RU" i="1" dirty="0">
                <a:solidFill>
                  <a:srgbClr val="0C7DBB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Греция</a:t>
            </a:r>
            <a:r>
              <a:rPr lang="en-US" dirty="0">
                <a:solidFill>
                  <a:srgbClr val="0C7DBB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</a:t>
            </a:r>
            <a:endParaRPr lang="ru-RU" dirty="0">
              <a:solidFill>
                <a:srgbClr val="0C7DBB"/>
              </a:solidFill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rgbClr val="0C7DBB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P. Lawrence, 2022 (</a:t>
            </a:r>
            <a:r>
              <a:rPr lang="ru-RU" i="1" dirty="0">
                <a:solidFill>
                  <a:srgbClr val="0C7DBB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Англия</a:t>
            </a:r>
            <a:r>
              <a:rPr lang="en-US" dirty="0">
                <a:solidFill>
                  <a:srgbClr val="0C7DBB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ru-RU" dirty="0">
                <a:solidFill>
                  <a:srgbClr val="0C7DBB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dirty="0">
                <a:solidFill>
                  <a:srgbClr val="0C7DBB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Zacharof M.P., 2017 (</a:t>
            </a:r>
            <a:r>
              <a:rPr lang="ru-RU" i="1" dirty="0">
                <a:solidFill>
                  <a:srgbClr val="0C7DBB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Англия</a:t>
            </a:r>
            <a:r>
              <a:rPr lang="ru-RU" dirty="0">
                <a:solidFill>
                  <a:srgbClr val="0C7DBB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</a:t>
            </a:r>
            <a:r>
              <a:rPr lang="en-US" dirty="0">
                <a:solidFill>
                  <a:srgbClr val="0C7DBB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Apaolaza</a:t>
            </a:r>
            <a:r>
              <a:rPr lang="ru-RU" dirty="0">
                <a:solidFill>
                  <a:srgbClr val="0C7DBB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C7DBB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V. , Hartmann</a:t>
            </a:r>
            <a:r>
              <a:rPr lang="ru-RU" dirty="0">
                <a:solidFill>
                  <a:srgbClr val="0C7DBB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C7DBB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P. , Echebarria</a:t>
            </a:r>
            <a:r>
              <a:rPr lang="ru-RU" dirty="0">
                <a:solidFill>
                  <a:srgbClr val="0C7DBB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C7DBB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C.  et all, 2017 (</a:t>
            </a:r>
            <a:r>
              <a:rPr lang="ru-RU" i="1" dirty="0">
                <a:solidFill>
                  <a:srgbClr val="0C7DBB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Испания, Франция</a:t>
            </a:r>
            <a:r>
              <a:rPr lang="en-US" dirty="0">
                <a:solidFill>
                  <a:srgbClr val="0C7DBB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ru-RU" dirty="0">
                <a:solidFill>
                  <a:srgbClr val="0C7DBB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r>
              <a:rPr lang="en-US" dirty="0">
                <a:solidFill>
                  <a:srgbClr val="0C7DBB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M.</a:t>
            </a:r>
            <a:r>
              <a:rPr lang="ru-RU" dirty="0">
                <a:solidFill>
                  <a:srgbClr val="0C7DBB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C7DBB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Yates, M.R. Gomez, M.A. Martin-Luengoc [et. all], 2017,  </a:t>
            </a:r>
            <a:r>
              <a:rPr lang="ru-RU" i="1" dirty="0">
                <a:solidFill>
                  <a:srgbClr val="0C7DBB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Испания</a:t>
            </a:r>
            <a:r>
              <a:rPr lang="ru-RU" dirty="0">
                <a:solidFill>
                  <a:srgbClr val="0C7DBB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endParaRPr lang="ru-RU" dirty="0">
              <a:solidFill>
                <a:srgbClr val="0C7DBB"/>
              </a:solidFill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83423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FCEEE22-2C55-4C6D-A76B-9D6568581E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43" y="4365104"/>
            <a:ext cx="4854093" cy="245640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AFA5AE-AD39-46A2-92C5-E9212AD89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566" y="61962"/>
            <a:ext cx="8435280" cy="99983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Выделение критериев подлинности для установления аутентичности и типичности регионального сидра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BF6A349-0597-494C-9DED-359FE0C162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986926"/>
            <a:ext cx="8229600" cy="4664343"/>
          </a:xfrm>
        </p:spPr>
        <p:txBody>
          <a:bodyPr/>
          <a:lstStyle/>
          <a:p>
            <a:pPr algn="just"/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высшие спирты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(1-гексанол, 1-октанол), 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сложные эфиры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(метилацетат, (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)-3-гексен-1-ол ацетат, этилгексаноат, этилнонот, этилоктаноат, изоамилоктаноат) и 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терпеновое соединение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(лимонен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1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Sousa A</a:t>
            </a:r>
            <a:r>
              <a:rPr lang="ru-RU" sz="16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en-US" sz="16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Vareda J</a:t>
            </a:r>
            <a:r>
              <a:rPr lang="ru-RU" sz="16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en-US" sz="16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Pereira R</a:t>
            </a:r>
            <a:r>
              <a:rPr lang="ru-RU" sz="16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[</a:t>
            </a:r>
            <a:r>
              <a:rPr lang="en-US" sz="16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 al</a:t>
            </a:r>
            <a:r>
              <a:rPr lang="ru-RU" sz="16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.], 2020 г., </a:t>
            </a:r>
            <a:r>
              <a:rPr lang="ru-RU" sz="16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Португалия, О. Мадейра</a:t>
            </a:r>
            <a:r>
              <a:rPr lang="ru-RU" sz="18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7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полифенольные профили сидра для классификации и идентификации сидра в соответствии с географическим происхождением сырья </a:t>
            </a:r>
            <a:r>
              <a:rPr lang="ru-RU" sz="16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Alonso-</a:t>
            </a:r>
            <a:r>
              <a:rPr lang="en-US" sz="1600" i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Salces</a:t>
            </a:r>
            <a:r>
              <a:rPr lang="ru-RU" sz="16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R.M., Herrero</a:t>
            </a:r>
            <a:r>
              <a:rPr lang="ru-RU" sz="16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C., Barranco</a:t>
            </a:r>
            <a:r>
              <a:rPr lang="ru-RU" sz="16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ru-RU" sz="16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[et al.],  20</a:t>
            </a:r>
            <a:r>
              <a:rPr lang="ru-RU" sz="16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6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16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г.,</a:t>
            </a:r>
            <a:r>
              <a:rPr lang="ru-RU" sz="16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Франция, Испания</a:t>
            </a:r>
            <a:r>
              <a:rPr lang="ru-RU" sz="16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US" sz="16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Ferreira</a:t>
            </a:r>
            <a:r>
              <a:rPr lang="ru-RU" sz="16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A.A.  Zielinski</a:t>
            </a:r>
            <a:r>
              <a:rPr lang="ru-RU" sz="16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M., Nogueira</a:t>
            </a:r>
            <a:r>
              <a:rPr lang="ru-RU" sz="16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A.A.</a:t>
            </a:r>
            <a:r>
              <a:rPr lang="ru-RU" sz="16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</a:t>
            </a:r>
            <a:r>
              <a:rPr lang="ru-RU" sz="16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Бразилия</a:t>
            </a:r>
            <a:r>
              <a:rPr lang="ru-RU" sz="16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К.А. Алексанян, 2012,</a:t>
            </a:r>
            <a:r>
              <a:rPr lang="ru-RU" sz="16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Беларусь</a:t>
            </a:r>
            <a:r>
              <a:rPr lang="ru-RU" sz="16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sz="1400" i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соотношение изотопов 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Sr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(стронция) в изучении географического происхождения сидров </a:t>
            </a:r>
            <a:r>
              <a:rPr lang="ru-RU" sz="16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García-Ruiz</a:t>
            </a:r>
            <a:r>
              <a:rPr lang="ru-RU" sz="16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S. , Moldovan</a:t>
            </a:r>
            <a:r>
              <a:rPr lang="ru-RU" sz="16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M. , Fortunato</a:t>
            </a:r>
            <a:r>
              <a:rPr lang="ru-RU" sz="16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G.</a:t>
            </a:r>
            <a:r>
              <a:rPr lang="ru-RU" sz="16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2007</a:t>
            </a:r>
            <a:r>
              <a:rPr lang="ru-RU" sz="16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Испания, Швейцария</a:t>
            </a:r>
            <a:r>
              <a:rPr lang="ru-RU" sz="16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>
              <a:buNone/>
            </a:pPr>
            <a:endParaRPr lang="ru-RU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6" name="Скругленный прямоугольник 2">
            <a:extLst>
              <a:ext uri="{FF2B5EF4-FFF2-40B4-BE49-F238E27FC236}">
                <a16:creationId xmlns:a16="http://schemas.microsoft.com/office/drawing/2014/main" id="{DDC92ED1-025A-4015-BFD9-25A78C79CBCB}"/>
              </a:ext>
            </a:extLst>
          </p:cNvPr>
          <p:cNvSpPr/>
          <p:nvPr/>
        </p:nvSpPr>
        <p:spPr>
          <a:xfrm>
            <a:off x="77947" y="44624"/>
            <a:ext cx="461606" cy="432048"/>
          </a:xfrm>
          <a:prstGeom prst="round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8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D59A7B0-730C-4CC0-BF5C-C8AB870914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7963" y="4806322"/>
            <a:ext cx="4139952" cy="1689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2065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49916D0F-6D85-41B6-9850-F8B72AD2FB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398" y="2221253"/>
            <a:ext cx="3608832" cy="2500124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CA3D554C-2939-4A19-8D7F-23C0000A44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52" y="436918"/>
            <a:ext cx="2426827" cy="195250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01D6FF7-AF4D-4858-A698-A5C74A7DE4F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5811" y="436918"/>
            <a:ext cx="2305041" cy="199152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35359A4-607B-49D8-A85A-E93E8E397C1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71" y="4721187"/>
            <a:ext cx="2357990" cy="202602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ACF694A-503F-42B1-8157-DB28FBB654D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7210" y="4731796"/>
            <a:ext cx="1694255" cy="2021293"/>
          </a:xfrm>
          <a:prstGeom prst="rect">
            <a:avLst/>
          </a:prstGeom>
        </p:spPr>
      </p:pic>
      <p:sp>
        <p:nvSpPr>
          <p:cNvPr id="14" name="Скругленный прямоугольник 3">
            <a:extLst>
              <a:ext uri="{FF2B5EF4-FFF2-40B4-BE49-F238E27FC236}">
                <a16:creationId xmlns:a16="http://schemas.microsoft.com/office/drawing/2014/main" id="{79895774-F87D-4FFC-95BA-E208E588E6DC}"/>
              </a:ext>
            </a:extLst>
          </p:cNvPr>
          <p:cNvSpPr/>
          <p:nvPr/>
        </p:nvSpPr>
        <p:spPr>
          <a:xfrm>
            <a:off x="122060" y="17509"/>
            <a:ext cx="576064" cy="576064"/>
          </a:xfrm>
          <a:prstGeom prst="round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9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0475519D-62C9-42CF-9E4D-1BC3B00A47A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0846" y="4731797"/>
            <a:ext cx="2177915" cy="2015411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83C0F688-4F3C-4814-97E9-B5F322B3F67C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432447"/>
            <a:ext cx="1611870" cy="2077737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4E94DDBB-1001-46C1-B7ED-2D467F0EFFAB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0691" y="436918"/>
            <a:ext cx="2426827" cy="2038642"/>
          </a:xfrm>
          <a:prstGeom prst="rect">
            <a:avLst/>
          </a:prstGeom>
        </p:spPr>
      </p:pic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284E6963-74D1-47FB-A2B0-2D95471799ED}"/>
              </a:ext>
            </a:extLst>
          </p:cNvPr>
          <p:cNvSpPr/>
          <p:nvPr/>
        </p:nvSpPr>
        <p:spPr>
          <a:xfrm>
            <a:off x="1386736" y="-290"/>
            <a:ext cx="57775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F9E608B-C9E0-491F-BE82-55775F14E2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438" y="2465540"/>
            <a:ext cx="2305042" cy="2149475"/>
          </a:xfr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E74B6A0-BE78-4CD4-8A90-4766899B9338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9914" y="4721377"/>
            <a:ext cx="1775668" cy="2026022"/>
          </a:xfrm>
          <a:prstGeom prst="rect">
            <a:avLst/>
          </a:prstGeom>
        </p:spPr>
      </p:pic>
      <p:pic>
        <p:nvPicPr>
          <p:cNvPr id="1026" name="Picture 2" descr="http://www.divosad.com.ua/photos/large/yablonya-rayka-verdzhiniya-11013366.jpg">
            <a:extLst>
              <a:ext uri="{FF2B5EF4-FFF2-40B4-BE49-F238E27FC236}">
                <a16:creationId xmlns:a16="http://schemas.microsoft.com/office/drawing/2014/main" id="{C47CB46C-9F13-42CE-8E30-090AA7E5D3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8242" y="2428442"/>
            <a:ext cx="1230295" cy="1058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567687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5427</TotalTime>
  <Words>1114</Words>
  <Application>Microsoft Office PowerPoint</Application>
  <PresentationFormat>Экран (4:3)</PresentationFormat>
  <Paragraphs>107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Georgia</vt:lpstr>
      <vt:lpstr>Times New Roman</vt:lpstr>
      <vt:lpstr>Тема Office</vt:lpstr>
      <vt:lpstr> «Трансформация компонентного состава плодов яблони в сидр и плодовую алкогольную продукцию»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Отходы производства (выжимка)  </vt:lpstr>
      <vt:lpstr>Выделение критериев подлинности для установления аутентичности и типичности регионального сидра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БИОТЕХНОЛОГИЯ БИОГЕННЫХ АМИНОВ В ВИНОДЕЛЬЧЕСКОЙ ПРОДУКЦИИ</dc:title>
  <dc:creator>Антон Прах</dc:creator>
  <cp:lastModifiedBy>wine2</cp:lastModifiedBy>
  <cp:revision>222</cp:revision>
  <cp:lastPrinted>2023-02-06T07:17:38Z</cp:lastPrinted>
  <dcterms:created xsi:type="dcterms:W3CDTF">2021-02-01T08:47:36Z</dcterms:created>
  <dcterms:modified xsi:type="dcterms:W3CDTF">2023-02-07T05:53:52Z</dcterms:modified>
</cp:coreProperties>
</file>