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60" r:id="rId3"/>
    <p:sldId id="258" r:id="rId4"/>
    <p:sldId id="264" r:id="rId5"/>
    <p:sldId id="267" r:id="rId6"/>
    <p:sldId id="261" r:id="rId7"/>
    <p:sldId id="270" r:id="rId8"/>
    <p:sldId id="271" r:id="rId9"/>
    <p:sldId id="269" r:id="rId10"/>
    <p:sldId id="266" r:id="rId11"/>
    <p:sldId id="268" r:id="rId12"/>
    <p:sldId id="272" r:id="rId13"/>
    <p:sldId id="273" r:id="rId14"/>
    <p:sldId id="274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290" y="-4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C1589-F4D1-4884-8FB5-8D05242B7B42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8F14E-0C95-41CA-919B-1B977F5D7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8F14E-0C95-41CA-919B-1B977F5D796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2CD46-2750-4DC2-A6B2-186792CF3AB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rimanro13@yandex.ru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419622"/>
            <a:ext cx="7772400" cy="230425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«Основные принципы и подходы к моделированию рецептурного состава продуктов персонализированного питания»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3147814"/>
            <a:ext cx="4176464" cy="158417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8900" algn="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Докладчик: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мл.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отдела хранения и комплексной переработки с/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сырья</a:t>
            </a:r>
          </a:p>
          <a:p>
            <a:pPr marL="88900" algn="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Самойленко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М.В.</a:t>
            </a:r>
          </a:p>
          <a:p>
            <a:pPr marL="88900" algn="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Научный руководитель: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отдела хранения и комплексной переработки с/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сырья,  канд.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наук </a:t>
            </a:r>
          </a:p>
          <a:p>
            <a:pPr marL="88900" algn="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Яковлева Т.В.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7584" y="195486"/>
            <a:ext cx="7920880" cy="1059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Министерство науки и высшего образования Российской Федерации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КРАСНОДАРСКИЙ НАУЧНО-ИССЛЕДОВАТЕЛЬСКИЙ ИНСТИТУТ ХРАНЕНИЯ И ПЕРЕРАБОТКИ СЕЛЬСКОХОЗЯЙСТВЕННОЙ ПРОДУКЦИИ – ФИЛИАЛ ФЕДЕРАЛЬНОГО ГОСУДАРСТВЕННОГО БЮДЖЕТНОГО НАУЧНОГО УЧРЕЖДЕНИЯ «СЕВЕРО-КАВКАЗСКИЙ ФЕДЕРАЛЬНЫЙ НАУЧНЫЙ ЦЕНТР САДОВОДСТВА, ВИНОГРАДАРСТВА, ВИНОДЕЛИЯ»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(КНИИХП - филиал ФГБНУ СКФНЦСВВ)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2" descr="C:\Users\wuhdz\OneDrive\Рабочий стол\эмблема книих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59582"/>
            <a:ext cx="1152128" cy="11521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11960" y="47741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2023г.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154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0"/>
            <a:ext cx="7776864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Этап №3. РАСЧЕТ ИНДИВИДУАЛЬНЫХ ПОТРЕБНОСТЕЙ В ОСНОВНЫХ ПИЩЕВЫХ НУТРИЕНТАХ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27584" y="594144"/>
            <a:ext cx="410445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Величина основного обмена (ВОО)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Формула Харриса-Бенедикта: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25" algn="l"/>
              </a:tabLst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ВОО (сутки) =65,6 +13,75*ВЕС + 5*РОСТ</a:t>
            </a:r>
            <a:r>
              <a:rPr kumimoji="0" lang="ru-RU" b="0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– </a:t>
            </a:r>
            <a:r>
              <a:rPr lang="ru-RU" u="sng" dirty="0" smtClean="0">
                <a:ea typeface="Calibri" pitchFamily="34" charset="0"/>
                <a:cs typeface="Times New Roman" pitchFamily="18" charset="0"/>
              </a:rPr>
              <a:t>6,78*ВОЗРАСТ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25" algn="l"/>
              </a:tabLst>
            </a:pPr>
            <a:endParaRPr lang="ru-RU" sz="600" u="sng" dirty="0" smtClean="0"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25" algn="l"/>
              </a:tabLst>
            </a:pPr>
            <a:endParaRPr lang="ru-RU" sz="600" u="sng" dirty="0" smtClean="0"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25" algn="l"/>
              </a:tabLs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ВОО (сутки)=65,6+13,75*65+5*168-6,78*42=</a:t>
            </a:r>
            <a:r>
              <a:rPr lang="ru-RU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1514,59 ккал/</a:t>
            </a:r>
            <a:r>
              <a:rPr lang="ru-RU" b="1" dirty="0" err="1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сут</a:t>
            </a:r>
            <a:r>
              <a:rPr lang="ru-RU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kumimoji="0" lang="ru-RU" b="1" i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55576" y="2571750"/>
            <a:ext cx="43204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Энергопотребность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суточная (ЭП) :</a:t>
            </a:r>
            <a:r>
              <a:rPr lang="ru-RU" b="1" i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ЭП=ВОО*КФА=1514,6*1,4=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2120,4 ккал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827584" y="3219822"/>
            <a:ext cx="42484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Поправочный коэффициент ЭП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 отношению к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среднепопуляционному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нормативу по калорийности составил: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ЭП/ НФП=2120,4/1700=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1,247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4371950"/>
            <a:ext cx="8316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МР 2.3.1.0253-21 Нормы физиологических потребностей  в энергии и пищевых веществах для различных групп населения Российской Федерации.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771550"/>
            <a:ext cx="16556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Белки 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Жиры 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Углеводы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Калорийность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Двойные фигурные скобки 8"/>
          <p:cNvSpPr/>
          <p:nvPr/>
        </p:nvSpPr>
        <p:spPr>
          <a:xfrm>
            <a:off x="5292080" y="771550"/>
            <a:ext cx="1800200" cy="1296144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/>
          <p:cNvSpPr/>
          <p:nvPr/>
        </p:nvSpPr>
        <p:spPr>
          <a:xfrm>
            <a:off x="7092280" y="1203598"/>
            <a:ext cx="360040" cy="43204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24328" y="1203598"/>
            <a:ext cx="707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ЭП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36096" y="2283718"/>
            <a:ext cx="1368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Витамины 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Минералы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Двойные фигурные скобки 13"/>
          <p:cNvSpPr/>
          <p:nvPr/>
        </p:nvSpPr>
        <p:spPr>
          <a:xfrm>
            <a:off x="5364088" y="2211710"/>
            <a:ext cx="1368152" cy="648072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 14"/>
          <p:cNvSpPr/>
          <p:nvPr/>
        </p:nvSpPr>
        <p:spPr>
          <a:xfrm>
            <a:off x="6804248" y="2211710"/>
            <a:ext cx="504056" cy="57606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52320" y="2283718"/>
            <a:ext cx="1002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СПН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76456" y="4774168"/>
            <a:ext cx="46754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03648" y="0"/>
            <a:ext cx="7003327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Этап №4. ВЕРСТКА МЕНЮ И РАСЧЕТ НУТРИЕНТНОГО СОСТАВА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743390"/>
            <a:ext cx="4590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«1С: Медицина. Диетическое питание»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lum bright="-11000" contrast="21000"/>
          </a:blip>
          <a:srcRect t="8980" r="55365" b="45752"/>
          <a:stretch>
            <a:fillRect/>
          </a:stretch>
        </p:blipFill>
        <p:spPr bwMode="auto">
          <a:xfrm>
            <a:off x="899592" y="483518"/>
            <a:ext cx="756084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676456" y="4774168"/>
            <a:ext cx="46754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t="9563" r="63317" b="44792"/>
          <a:stretch>
            <a:fillRect/>
          </a:stretch>
        </p:blipFill>
        <p:spPr bwMode="auto">
          <a:xfrm>
            <a:off x="827584" y="771550"/>
            <a:ext cx="5976664" cy="408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t="8946" r="60275" b="41841"/>
          <a:stretch>
            <a:fillRect/>
          </a:stretch>
        </p:blipFill>
        <p:spPr bwMode="auto">
          <a:xfrm>
            <a:off x="3923928" y="1923678"/>
            <a:ext cx="4752528" cy="321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51720" y="123478"/>
            <a:ext cx="5508104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Этап №4. РАСЧЕТ НУТРИЕНТНОГО СОСТАВА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76456" y="4774168"/>
            <a:ext cx="46754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139702"/>
            <a:ext cx="504056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380312" y="771550"/>
            <a:ext cx="45719" cy="40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2139702"/>
            <a:ext cx="288031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0"/>
            <a:ext cx="4464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СРЕДНЕДНЕВНЫЕ ЗНАЧЕНИЯ НУТРИЕНТНОГО НАБОРА ОТКОРРЕКТИРОВАННОГО РАЦИОНА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99592" y="843558"/>
          <a:ext cx="4032448" cy="3842943"/>
        </p:xfrm>
        <a:graphic>
          <a:graphicData uri="http://schemas.openxmlformats.org/drawingml/2006/table">
            <a:tbl>
              <a:tblPr/>
              <a:tblGrid>
                <a:gridCol w="1440160"/>
                <a:gridCol w="725414"/>
                <a:gridCol w="570730"/>
                <a:gridCol w="1296144"/>
              </a:tblGrid>
              <a:tr h="4277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err="1">
                          <a:latin typeface="Calibri"/>
                          <a:ea typeface="Calibri"/>
                          <a:cs typeface="Calibri"/>
                        </a:rPr>
                        <a:t>Нутриент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Среднее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Норма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Относительное отклонение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err="1" smtClean="0">
                          <a:latin typeface="Calibri"/>
                          <a:ea typeface="Calibri"/>
                          <a:cs typeface="Calibri"/>
                        </a:rPr>
                        <a:t>Каллорийность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, ккал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1850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1700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+8,8%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Белки, % от ккал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+14%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Жиры, % от ккал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38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30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+26,7%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Углеводы, % от ккал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61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56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+8,9%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Витамин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С,  мг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56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18260" algn="l"/>
                        </a:tabLst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</a:rPr>
                        <a:t>-78,6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</a:rPr>
                        <a:t>%</a:t>
                      </a:r>
                      <a:endParaRPr lang="ru-RU" sz="800" b="1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Витамин А (РЭ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), мкг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950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800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+18,8%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Витамин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В1, мг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1,5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+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33%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Витамин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В2, мг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1,1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1,8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-63,6%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Витамин Е (ТЭ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), мг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-7,1%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Натрий 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1360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1300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+4,6%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Калий,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5184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3500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+48%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Кальций,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890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1000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-12%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Магний,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460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420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+9,5%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Фосфор,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1150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700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+64%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3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Железо, мг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13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18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-38,5%</a:t>
                      </a:r>
                      <a:endParaRPr lang="ru-RU" sz="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148064" y="0"/>
            <a:ext cx="3995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НУТРИЕНТНЫЙ СОСТАВ РАЦИОНА ПОСЛЕ ВВЕДЕНИЯ СПЕЦИАЛЬНОГО ПРОДУКТА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76057" y="827901"/>
          <a:ext cx="4067943" cy="3899404"/>
        </p:xfrm>
        <a:graphic>
          <a:graphicData uri="http://schemas.openxmlformats.org/drawingml/2006/table">
            <a:tbl>
              <a:tblPr/>
              <a:tblGrid>
                <a:gridCol w="1512167"/>
                <a:gridCol w="720080"/>
                <a:gridCol w="576064"/>
                <a:gridCol w="1259632"/>
              </a:tblGrid>
              <a:tr h="435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err="1">
                          <a:latin typeface="Calibri"/>
                          <a:ea typeface="Calibri"/>
                          <a:cs typeface="Calibri"/>
                        </a:rPr>
                        <a:t>Нутриент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Среднее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Норма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Относительное отклонение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err="1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Каллорийность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 ккал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1815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1700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+6,7%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Белки, % от ккал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+14%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Жиры, % от ккал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38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30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+26,7%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Углеводы, % от ккал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61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56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+8,9%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Витамин 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С, мг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110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2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18260" algn="l"/>
                        </a:tabLst>
                        <a:defRPr/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Calibri"/>
                        </a:rPr>
                        <a:t>+10%</a:t>
                      </a:r>
                      <a:endParaRPr lang="ru-RU" sz="800" b="1" dirty="0" smtClean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Витамин А (РЭ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), мкг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941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800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+17,6%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Витамин 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В1,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1,5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+33%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Витамин 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В2, мг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1,8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+11,1%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Витамин Е (ТЭ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),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14,5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-3,4%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Натрий 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1360,7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>
                          <a:latin typeface="Calibri"/>
                          <a:ea typeface="Calibri"/>
                          <a:cs typeface="Calibri"/>
                        </a:rPr>
                        <a:t>1300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+4,7%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Калий,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5184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3500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+48%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Кальций,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898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>
                          <a:latin typeface="Calibri"/>
                          <a:ea typeface="Calibri"/>
                          <a:cs typeface="Calibri"/>
                        </a:rPr>
                        <a:t>1000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-11,4%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Магний,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460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420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+9,5%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Фосфор, мг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1143,3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700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Calibri"/>
                        </a:rPr>
                        <a:t>+63,3%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016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Железо, мг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21,6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18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18260" algn="l"/>
                        </a:tabLs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</a:rPr>
                        <a:t>+20%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11" marR="52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676456" y="4774168"/>
            <a:ext cx="46754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859782"/>
            <a:ext cx="6696744" cy="72008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95486"/>
            <a:ext cx="2880320" cy="2634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788024" y="3666172"/>
            <a:ext cx="4211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algn="r"/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Самойленко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Владимировна, </a:t>
            </a:r>
          </a:p>
          <a:p>
            <a:pPr algn="r"/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мл.научный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сотрудник</a:t>
            </a:r>
          </a:p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Тел. +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7-918-943-31-32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marimanro13@yandex.ru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 l="16943" t="14458" r="30196" b="20482"/>
          <a:stretch>
            <a:fillRect/>
          </a:stretch>
        </p:blipFill>
        <p:spPr bwMode="auto">
          <a:xfrm>
            <a:off x="4378796" y="627534"/>
            <a:ext cx="4765204" cy="329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27584" y="0"/>
            <a:ext cx="831641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РЫНОК ФУДНЕТ (НАЦИОНАЛЬНАЯ ТЕХНОЛОГИЧЕСКАЯ ИНИЦИАТИВА)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/>
          <a:srcRect l="63750" t="36000" r="11130" b="26667"/>
          <a:stretch>
            <a:fillRect/>
          </a:stretch>
        </p:blipFill>
        <p:spPr bwMode="auto">
          <a:xfrm>
            <a:off x="827584" y="699542"/>
            <a:ext cx="3456384" cy="288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/>
          <a:srcRect l="29445" t="80346" r="11665" b="6263"/>
          <a:stretch>
            <a:fillRect/>
          </a:stretch>
        </p:blipFill>
        <p:spPr bwMode="auto">
          <a:xfrm>
            <a:off x="827584" y="4083918"/>
            <a:ext cx="8316416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99592" y="0"/>
            <a:ext cx="824440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Персонализированное питание (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нутригенетика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нутригеномика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– это новый научный подход к составлению рациона и регулированию пищевых привычек, целью которого является обеспечение здорового питания для каждого отдельного человека.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 l="30153" t="43146" r="10276" b="18937"/>
          <a:stretch>
            <a:fillRect/>
          </a:stretch>
        </p:blipFill>
        <p:spPr bwMode="auto">
          <a:xfrm>
            <a:off x="897842" y="915566"/>
            <a:ext cx="824615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27584" y="843558"/>
            <a:ext cx="8316416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27584" y="3867894"/>
            <a:ext cx="8316416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899592" y="3867894"/>
            <a:ext cx="824440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Целью  персонализированного питания </a:t>
            </a:r>
            <a:r>
              <a:rPr lang="ru-RU" sz="17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является разработка рекомендаций по питанию для лечения или профилактики метаболических нарушений, основанных на изменении взаимосвязанных параметров во внутренней и внешней среде человека на протяжении всей жизни.</a:t>
            </a:r>
            <a:endParaRPr lang="ru-RU" sz="17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27584" y="2865953"/>
            <a:ext cx="8316416" cy="2277547"/>
          </a:xfrm>
          <a:prstGeom prst="rect">
            <a:avLst/>
          </a:prstGeom>
          <a:solidFill>
            <a:schemeClr val="accent6">
              <a:lumMod val="20000"/>
              <a:lumOff val="80000"/>
              <a:alpha val="43000"/>
            </a:schemeClr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/>
          </a:p>
        </p:txBody>
      </p:sp>
      <p:sp>
        <p:nvSpPr>
          <p:cNvPr id="21" name="TextBox 20"/>
          <p:cNvSpPr txBox="1"/>
          <p:nvPr/>
        </p:nvSpPr>
        <p:spPr>
          <a:xfrm>
            <a:off x="827584" y="627534"/>
            <a:ext cx="8316416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/>
          </a:p>
        </p:txBody>
      </p:sp>
      <p:sp>
        <p:nvSpPr>
          <p:cNvPr id="19" name="TextBox 18"/>
          <p:cNvSpPr txBox="1"/>
          <p:nvPr/>
        </p:nvSpPr>
        <p:spPr>
          <a:xfrm>
            <a:off x="827584" y="1851670"/>
            <a:ext cx="8316416" cy="12926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00" dirty="0" smtClean="0"/>
          </a:p>
          <a:p>
            <a:endParaRPr lang="ru-RU" sz="200" dirty="0" smtClean="0"/>
          </a:p>
          <a:p>
            <a:endParaRPr lang="ru-RU" sz="200" dirty="0"/>
          </a:p>
        </p:txBody>
      </p:sp>
      <p:pic>
        <p:nvPicPr>
          <p:cNvPr id="14" name="Рисунок 13"/>
          <p:cNvPicPr/>
          <p:nvPr/>
        </p:nvPicPr>
        <p:blipFill>
          <a:blip r:embed="rId2" cstate="print"/>
          <a:srcRect l="11218" t="43215" r="60671" b="22857"/>
          <a:stretch>
            <a:fillRect/>
          </a:stretch>
        </p:blipFill>
        <p:spPr bwMode="auto">
          <a:xfrm>
            <a:off x="2411760" y="627534"/>
            <a:ext cx="5616624" cy="4320480"/>
          </a:xfrm>
          <a:prstGeom prst="triangl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27584" y="0"/>
            <a:ext cx="8316416" cy="61555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УРОВНИ ТОЧНОГО ПИТАНИЯ, СОГЛАСНО РЕКОМЕНДАЦИЯМ МЕЖДУНАРОДНОГО ОБЩЕСТВА НУТРИГЕНОМИКИ/НУТРИГЕНЕТИКИ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27584" y="3075806"/>
            <a:ext cx="5976664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27584" y="1779662"/>
            <a:ext cx="5112568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732240" y="843558"/>
            <a:ext cx="22687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Технологии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OMICS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Геномика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Эпигеномика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Транскриптомика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Протеомика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Метаболомика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7584" y="1923678"/>
            <a:ext cx="29523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Индивидуализированные рекомендации</a:t>
            </a:r>
          </a:p>
          <a:p>
            <a:endParaRPr lang="ru-RU" sz="14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827584" y="627534"/>
            <a:ext cx="29523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Генетически направленные  рекомендации</a:t>
            </a:r>
          </a:p>
          <a:p>
            <a:endParaRPr lang="ru-RU" sz="1400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827584" y="3219822"/>
            <a:ext cx="29523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Традиционные рекомендации</a:t>
            </a:r>
          </a:p>
          <a:p>
            <a:endParaRPr lang="ru-RU" sz="1400" dirty="0" smtClean="0"/>
          </a:p>
        </p:txBody>
      </p:sp>
      <p:pic>
        <p:nvPicPr>
          <p:cNvPr id="25" name="Рисунок 24"/>
          <p:cNvPicPr/>
          <p:nvPr/>
        </p:nvPicPr>
        <p:blipFill>
          <a:blip r:embed="rId4" cstate="print"/>
          <a:srcRect l="74059" t="53133" r="19081" b="43215"/>
          <a:stretch>
            <a:fillRect/>
          </a:stretch>
        </p:blipFill>
        <p:spPr bwMode="auto">
          <a:xfrm>
            <a:off x="2555776" y="1059582"/>
            <a:ext cx="1733265" cy="5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331640" y="4774168"/>
            <a:ext cx="7271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ИНДИВИДУАЛЬНЫЕ НОРМАТИВЫ ПОТРЕБЛЕНИЯ (ИНП)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43608" y="339502"/>
            <a:ext cx="5832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6"/>
                </a:solidFill>
              </a:rPr>
              <a:t>1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МР 2.3.1.0253-21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Нормы физиологических потребностей  в энергии и пищевых веществах для различных групп населения Российской Федерации.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6"/>
                </a:solidFill>
              </a:rPr>
              <a:t>2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 Приказ Минздрава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РФ № 614 от 19.08.2016 г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 Рекомендации по рациональным нормам потребления пищевых продуктов, отвечающим современным требованиям здорового питания.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6"/>
                </a:solidFill>
              </a:rPr>
              <a:t>3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 Приказ Минздрава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РФ № 330 от 05.08.2003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года О мерах по совершенствованию лечебного питания в лечебно-профилактических учреждениях РФ.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6"/>
                </a:solidFill>
              </a:rPr>
              <a:t>4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 Приказ Минздрава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РФ № 1008н от 23.09.2020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Об утверждении порядка обеспечения пациентов лечебным питанием.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9752" y="123478"/>
            <a:ext cx="4896544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ТРАДИЦИОННЫЕ РЕКОМЕНДАЦИИ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660232" y="1419622"/>
          <a:ext cx="2232248" cy="1962912"/>
        </p:xfrm>
        <a:graphic>
          <a:graphicData uri="http://schemas.openxmlformats.org/drawingml/2006/table">
            <a:tbl>
              <a:tblPr/>
              <a:tblGrid>
                <a:gridCol w="1008112"/>
                <a:gridCol w="1224136"/>
              </a:tblGrid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завтрак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25 %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обед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35 %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полдник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15 %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ужин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25 %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1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100 %</a:t>
                      </a:r>
                      <a:endParaRPr lang="ru-RU" sz="11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Белки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12-14 </a:t>
                      </a: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Жиры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 не</a:t>
                      </a:r>
                      <a:r>
                        <a:rPr lang="ru-RU" sz="1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 более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30 </a:t>
                      </a: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Углеводы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56-58 </a:t>
                      </a: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732240" y="843558"/>
            <a:ext cx="2160240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Типовое меню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380312" y="3579862"/>
            <a:ext cx="14401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Са:Р=1:1,5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401191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Б:Ж:У=1:1:4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899592" y="483518"/>
            <a:ext cx="2160239" cy="43924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971600" y="555526"/>
            <a:ext cx="1944216" cy="57641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БИОЛОГИЧЕСКАЯ ОСОБЕННОСТЬ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131840" y="483518"/>
            <a:ext cx="5760640" cy="43916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203848" y="555526"/>
            <a:ext cx="5544616" cy="5040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ФЕНОТИПИЧЕСКИЕ ДАННЫЕ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043608" y="1203598"/>
            <a:ext cx="1872208" cy="33123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Пол </a:t>
            </a:r>
          </a:p>
          <a:p>
            <a:pPr fontAlgn="base">
              <a:spcBef>
                <a:spcPct val="0"/>
              </a:spcBef>
            </a:pPr>
            <a:r>
              <a:rPr lang="ru-RU" sz="1600" i="1" dirty="0" smtClean="0">
                <a:cs typeface="Times New Roman" pitchFamily="18" charset="0"/>
              </a:rPr>
              <a:t>Возраст</a:t>
            </a:r>
          </a:p>
          <a:p>
            <a:pPr fontAlgn="base">
              <a:spcBef>
                <a:spcPct val="0"/>
              </a:spcBef>
            </a:pPr>
            <a:r>
              <a:rPr lang="ru-RU" sz="1600" i="1" dirty="0" smtClean="0">
                <a:cs typeface="Times New Roman" pitchFamily="18" charset="0"/>
              </a:rPr>
              <a:t>Антропометрические данные:</a:t>
            </a:r>
          </a:p>
          <a:p>
            <a:pPr fontAlgn="base">
              <a:spcBef>
                <a:spcPct val="0"/>
              </a:spcBef>
            </a:pPr>
            <a:r>
              <a:rPr lang="ru-RU" sz="1600" dirty="0" smtClean="0">
                <a:cs typeface="Times New Roman" pitchFamily="18" charset="0"/>
              </a:rPr>
              <a:t>- соотношение талии к росту;</a:t>
            </a:r>
          </a:p>
          <a:p>
            <a:pPr fontAlgn="base">
              <a:spcBef>
                <a:spcPct val="0"/>
              </a:spcBef>
              <a:buFontTx/>
              <a:buChar char="-"/>
            </a:pPr>
            <a:r>
              <a:rPr lang="ru-RU" sz="1600" dirty="0" smtClean="0">
                <a:cs typeface="Times New Roman" pitchFamily="18" charset="0"/>
              </a:rPr>
              <a:t> индекс массы тела;</a:t>
            </a:r>
          </a:p>
          <a:p>
            <a:pPr fontAlgn="base">
              <a:spcBef>
                <a:spcPct val="0"/>
              </a:spcBef>
              <a:buFontTx/>
              <a:buChar char="-"/>
            </a:pPr>
            <a:r>
              <a:rPr lang="ru-RU" sz="1600" dirty="0" smtClean="0">
                <a:cs typeface="Times New Roman" pitchFamily="18" charset="0"/>
              </a:rPr>
              <a:t> окружность талии.</a:t>
            </a:r>
            <a:endParaRPr lang="ru-RU" sz="1600" i="1" dirty="0" smtClean="0"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endParaRPr lang="ru-RU" sz="1400" b="1" i="1" dirty="0" smtClean="0">
              <a:latin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203848" y="1131590"/>
            <a:ext cx="5544616" cy="367240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i="1" dirty="0" smtClean="0">
                <a:cs typeface="Times New Roman" pitchFamily="18" charset="0"/>
              </a:rPr>
              <a:t>Диетические привычки: </a:t>
            </a:r>
          </a:p>
          <a:p>
            <a:pPr>
              <a:buFontTx/>
              <a:buChar char="-"/>
            </a:pPr>
            <a:r>
              <a:rPr lang="ru-RU" sz="1600" dirty="0" smtClean="0">
                <a:cs typeface="Times New Roman" pitchFamily="18" charset="0"/>
              </a:rPr>
              <a:t>измерение общего потребления пищи и его состава.</a:t>
            </a:r>
          </a:p>
          <a:p>
            <a:r>
              <a:rPr lang="ru-RU" sz="1600" i="1" dirty="0" smtClean="0">
                <a:cs typeface="Times New Roman" pitchFamily="18" charset="0"/>
              </a:rPr>
              <a:t>Социальные привычки:</a:t>
            </a:r>
          </a:p>
          <a:p>
            <a:pPr>
              <a:buFontTx/>
              <a:buChar char="-"/>
            </a:pPr>
            <a:r>
              <a:rPr lang="ru-RU" sz="1600" dirty="0" smtClean="0">
                <a:cs typeface="Times New Roman" pitchFamily="18" charset="0"/>
              </a:rPr>
              <a:t>время, проведенное перед Т</a:t>
            </a:r>
            <a:r>
              <a:rPr lang="en-US" sz="1600" dirty="0" smtClean="0">
                <a:cs typeface="Times New Roman" pitchFamily="18" charset="0"/>
              </a:rPr>
              <a:t>V </a:t>
            </a:r>
            <a:r>
              <a:rPr lang="ru-RU" sz="1600" dirty="0" smtClean="0">
                <a:cs typeface="Times New Roman" pitchFamily="18" charset="0"/>
              </a:rPr>
              <a:t>или компьютером;</a:t>
            </a:r>
          </a:p>
          <a:p>
            <a:pPr>
              <a:buFontTx/>
              <a:buChar char="-"/>
            </a:pPr>
            <a:r>
              <a:rPr lang="ru-RU" sz="1600" dirty="0" smtClean="0">
                <a:cs typeface="Times New Roman" pitchFamily="18" charset="0"/>
              </a:rPr>
              <a:t>время на сон и общение. </a:t>
            </a:r>
          </a:p>
          <a:p>
            <a:r>
              <a:rPr lang="ru-RU" sz="1600" i="1" dirty="0" smtClean="0">
                <a:cs typeface="Times New Roman" pitchFamily="18" charset="0"/>
              </a:rPr>
              <a:t>Пищевое поведение:</a:t>
            </a:r>
          </a:p>
          <a:p>
            <a:r>
              <a:rPr lang="ru-RU" sz="1600" dirty="0" smtClean="0">
                <a:cs typeface="Times New Roman" pitchFamily="18" charset="0"/>
              </a:rPr>
              <a:t> - частота и скорость,  с которой потребляются продукты в течение дня;</a:t>
            </a:r>
          </a:p>
          <a:p>
            <a:r>
              <a:rPr lang="ru-RU" sz="1600" dirty="0" smtClean="0">
                <a:cs typeface="Times New Roman" pitchFamily="18" charset="0"/>
              </a:rPr>
              <a:t>- склонность к незапланированным приемам пищи;</a:t>
            </a:r>
          </a:p>
          <a:p>
            <a:pPr>
              <a:buFontTx/>
              <a:buChar char="-"/>
            </a:pPr>
            <a:r>
              <a:rPr lang="ru-RU" sz="1600" dirty="0" smtClean="0">
                <a:cs typeface="Times New Roman" pitchFamily="18" charset="0"/>
              </a:rPr>
              <a:t>размер укуса;</a:t>
            </a:r>
          </a:p>
          <a:p>
            <a:pPr>
              <a:buFontTx/>
              <a:buChar char="-"/>
            </a:pPr>
            <a:r>
              <a:rPr lang="ru-RU" sz="1600" dirty="0" smtClean="0">
                <a:cs typeface="Times New Roman" pitchFamily="18" charset="0"/>
              </a:rPr>
              <a:t>соотношение пищи к напиткам.</a:t>
            </a:r>
          </a:p>
          <a:p>
            <a:r>
              <a:rPr lang="ru-RU" sz="1600" i="1" dirty="0" smtClean="0">
                <a:cs typeface="Times New Roman" pitchFamily="18" charset="0"/>
              </a:rPr>
              <a:t>Физическая активность.</a:t>
            </a:r>
          </a:p>
          <a:p>
            <a:r>
              <a:rPr lang="ru-RU" sz="1600" i="1" dirty="0" smtClean="0">
                <a:cs typeface="Times New Roman" pitchFamily="18" charset="0"/>
              </a:rPr>
              <a:t>Детализированное </a:t>
            </a:r>
            <a:r>
              <a:rPr lang="ru-RU" sz="1600" i="1" dirty="0" err="1" smtClean="0">
                <a:cs typeface="Times New Roman" pitchFamily="18" charset="0"/>
              </a:rPr>
              <a:t>фенотипирование</a:t>
            </a:r>
            <a:r>
              <a:rPr lang="ru-RU" sz="1600" i="1" dirty="0" smtClean="0">
                <a:cs typeface="Times New Roman" pitchFamily="18" charset="0"/>
              </a:rPr>
              <a:t>.</a:t>
            </a:r>
          </a:p>
          <a:p>
            <a:r>
              <a:rPr lang="ru-RU" sz="1600" i="1" dirty="0" smtClean="0">
                <a:cs typeface="Times New Roman" pitchFamily="18" charset="0"/>
              </a:rPr>
              <a:t>Метаболизм.</a:t>
            </a:r>
          </a:p>
          <a:p>
            <a:r>
              <a:rPr lang="ru-RU" sz="1600" i="1" dirty="0" smtClean="0">
                <a:cs typeface="Times New Roman" pitchFamily="18" charset="0"/>
              </a:rPr>
              <a:t>Кишечная </a:t>
            </a:r>
            <a:r>
              <a:rPr lang="ru-RU" sz="1600" i="1" dirty="0" err="1" smtClean="0">
                <a:cs typeface="Times New Roman" pitchFamily="18" charset="0"/>
              </a:rPr>
              <a:t>микробиота</a:t>
            </a:r>
            <a:r>
              <a:rPr lang="ru-RU" sz="1600" i="1" dirty="0" smtClean="0">
                <a:cs typeface="Times New Roman" pitchFamily="18" charset="0"/>
              </a:rPr>
              <a:t>.</a:t>
            </a:r>
          </a:p>
          <a:p>
            <a:endParaRPr lang="ru-RU" sz="1400" i="1" dirty="0" smtClean="0"/>
          </a:p>
          <a:p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5616" y="1"/>
            <a:ext cx="770485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ИНДИВИДУАЛИЗИРОВАННЫЕ РЕКОМЕНДАЦИИ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827584" y="710576"/>
            <a:ext cx="8316416" cy="42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tabLst>
                <a:tab pos="1317625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Цель исследования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- 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разработка методологии моделирования персонализированного рациона  с применением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цифровых инструментов.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17625" algn="l"/>
              </a:tabLst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/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Задачи исследования: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 моделирование этапов проектирования рациона с заданным составом блюд;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 расчет индивидуальных потребностей в основных пищевых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нутриентах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 разработка меню персонализированного рациона;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 корректировка разработанного персонализированного меню путем внесения функционального продукта;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 расчет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нутриентного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состава откорректированного персонализированного рациона.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7824" y="123478"/>
            <a:ext cx="417646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ЦЕЛЬ И ЗАДАЧИ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11" name="Picture 35"/>
          <p:cNvPicPr>
            <a:picLocks noChangeAspect="1" noChangeArrowheads="1"/>
          </p:cNvPicPr>
          <p:nvPr/>
        </p:nvPicPr>
        <p:blipFill>
          <a:blip r:embed="rId3" cstate="print"/>
          <a:srcRect l="52004" t="36981" r="4906" b="15472"/>
          <a:stretch>
            <a:fillRect/>
          </a:stretch>
        </p:blipFill>
        <p:spPr bwMode="auto">
          <a:xfrm>
            <a:off x="971600" y="584648"/>
            <a:ext cx="7776864" cy="455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123478"/>
            <a:ext cx="432048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Этап №1. Построение </a:t>
            </a:r>
            <a:r>
              <a:rPr lang="en-GB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TOP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-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диаграммы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rcRect l="23567" t="24096" r="71468" b="15869"/>
          <a:stretch>
            <a:fillRect/>
          </a:stretch>
        </p:blipFill>
        <p:spPr bwMode="auto">
          <a:xfrm>
            <a:off x="0" y="0"/>
            <a:ext cx="82758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ПИЩЕВОЙ ДНЕВНИК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23478"/>
            <a:ext cx="745232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0"/>
            <a:ext cx="1043608" cy="823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483768" y="51470"/>
            <a:ext cx="5112568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Этап №2. СОЗДАНИЕ ПИЩЕВОГО ДНЕВНИКА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08520" y="1563638"/>
            <a:ext cx="19442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https://doctorbormental.ru/upload/i/kb/printsipy-pravilnogo-pitaniya/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52536" y="0"/>
            <a:ext cx="2016224" cy="1577397"/>
          </a:xfrm>
          <a:prstGeom prst="rect">
            <a:avLst/>
          </a:prstGeom>
          <a:noFill/>
        </p:spPr>
      </p:pic>
      <p:pic>
        <p:nvPicPr>
          <p:cNvPr id="1036" name="Picture 12" descr="https://phonoteka.org/uploads/posts/2022-01/1643600867_61-phonoteka-org-p-vitamini-fon-6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80528" y="3579862"/>
            <a:ext cx="2010575" cy="156363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820472" y="4774168"/>
            <a:ext cx="3235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9992" y="555526"/>
            <a:ext cx="31794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427984" y="771550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65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3343</TotalTime>
  <Words>898</Words>
  <Application>Microsoft Office PowerPoint</Application>
  <PresentationFormat>Экран (16:9)</PresentationFormat>
  <Paragraphs>303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«Основные принципы и подходы к моделированию рецептурного состава продуктов персонализированного питания»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Благодарю за внимание!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ПО ТЕМЕ: «ХИМИЯ. ПРЕДМЕТ И ЗАДАЧИ. ОСНОВНЫЕ ЗАКОНЫ И ПОНЯТИЯ»</dc:title>
  <dc:creator>Бабакина Мария</dc:creator>
  <cp:lastModifiedBy>Мария</cp:lastModifiedBy>
  <cp:revision>225</cp:revision>
  <dcterms:created xsi:type="dcterms:W3CDTF">2022-09-11T10:42:58Z</dcterms:created>
  <dcterms:modified xsi:type="dcterms:W3CDTF">2023-02-06T12:42:50Z</dcterms:modified>
</cp:coreProperties>
</file>