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sldIdLst>
    <p:sldId id="256" r:id="rId2"/>
    <p:sldId id="279" r:id="rId3"/>
    <p:sldId id="297" r:id="rId4"/>
    <p:sldId id="303" r:id="rId5"/>
    <p:sldId id="304" r:id="rId6"/>
    <p:sldId id="305" r:id="rId7"/>
    <p:sldId id="306" r:id="rId8"/>
    <p:sldId id="284" r:id="rId9"/>
    <p:sldId id="285" r:id="rId10"/>
    <p:sldId id="286" r:id="rId11"/>
    <p:sldId id="287" r:id="rId12"/>
    <p:sldId id="288" r:id="rId13"/>
    <p:sldId id="293" r:id="rId14"/>
    <p:sldId id="291" r:id="rId15"/>
    <p:sldId id="292" r:id="rId16"/>
    <p:sldId id="295" r:id="rId17"/>
    <p:sldId id="296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493B60-7207-4B1C-A21B-8CCF1D6DED9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E2B6EC0-74D3-4EF0-813B-0788D517D8BA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latin typeface="Bahnschrift SemiBold SemiConden" pitchFamily="34" charset="0"/>
            </a:rPr>
            <a:t>Российский рынок программных продуктов расчёта и оптимизации рецептур</a:t>
          </a:r>
          <a:endParaRPr lang="ru-RU" dirty="0">
            <a:latin typeface="Bahnschrift SemiBold SemiConden" pitchFamily="34" charset="0"/>
          </a:endParaRPr>
        </a:p>
      </dgm:t>
    </dgm:pt>
    <dgm:pt modelId="{C7F75226-594C-47AD-89E7-E0ED88D45793}" type="parTrans" cxnId="{01B53724-4780-4523-B724-0F954B5D8441}">
      <dgm:prSet/>
      <dgm:spPr/>
      <dgm:t>
        <a:bodyPr/>
        <a:lstStyle/>
        <a:p>
          <a:endParaRPr lang="ru-RU"/>
        </a:p>
      </dgm:t>
    </dgm:pt>
    <dgm:pt modelId="{8036096D-22BC-4EC6-B8DA-CFCA250F7296}" type="sibTrans" cxnId="{01B53724-4780-4523-B724-0F954B5D8441}">
      <dgm:prSet/>
      <dgm:spPr/>
      <dgm:t>
        <a:bodyPr/>
        <a:lstStyle/>
        <a:p>
          <a:endParaRPr lang="ru-RU"/>
        </a:p>
      </dgm:t>
    </dgm:pt>
    <dgm:pt modelId="{EFB1B29F-0988-4199-B074-2482E6B9B55B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Bahnschrift SemiBold SemiConden" pitchFamily="34" charset="0"/>
            </a:rPr>
            <a:t>Программы в составе автоматизированных систем управления</a:t>
          </a:r>
          <a:endParaRPr lang="ru-RU" dirty="0">
            <a:solidFill>
              <a:schemeClr val="tx1"/>
            </a:solidFill>
            <a:latin typeface="Bahnschrift SemiBold SemiConden" pitchFamily="34" charset="0"/>
          </a:endParaRPr>
        </a:p>
      </dgm:t>
    </dgm:pt>
    <dgm:pt modelId="{40FA73C8-E80F-4418-AC01-2EE6DDC40861}" type="parTrans" cxnId="{C39450F3-62E5-4430-998B-83014A62FA8B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0CB09734-8DCF-46B2-B0B4-970BFDF500DD}" type="sibTrans" cxnId="{C39450F3-62E5-4430-998B-83014A62FA8B}">
      <dgm:prSet/>
      <dgm:spPr/>
      <dgm:t>
        <a:bodyPr/>
        <a:lstStyle/>
        <a:p>
          <a:endParaRPr lang="ru-RU"/>
        </a:p>
      </dgm:t>
    </dgm:pt>
    <dgm:pt modelId="{9DB1A0DD-F3BF-4B2E-91C7-42E21C2B659C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Bahnschrift SemiBold SemiConden" pitchFamily="34" charset="0"/>
            </a:rPr>
            <a:t>Специализированные программы для выполнения разовых расчётов определённых видов продовольственных продуктов</a:t>
          </a:r>
          <a:endParaRPr lang="ru-RU" dirty="0">
            <a:solidFill>
              <a:schemeClr val="tx1"/>
            </a:solidFill>
            <a:latin typeface="Bahnschrift SemiBold SemiConden" pitchFamily="34" charset="0"/>
          </a:endParaRPr>
        </a:p>
      </dgm:t>
    </dgm:pt>
    <dgm:pt modelId="{99AD1468-416D-4035-B96E-506BCCF561DB}" type="parTrans" cxnId="{76AEEED0-5EA6-4CFE-A450-5A9AC85715AD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DD1DB642-7764-4AEC-81EB-7A35C3607B9B}" type="sibTrans" cxnId="{76AEEED0-5EA6-4CFE-A450-5A9AC85715AD}">
      <dgm:prSet/>
      <dgm:spPr/>
      <dgm:t>
        <a:bodyPr/>
        <a:lstStyle/>
        <a:p>
          <a:endParaRPr lang="ru-RU"/>
        </a:p>
      </dgm:t>
    </dgm:pt>
    <dgm:pt modelId="{AF4FC974-F580-4FD9-8083-4CAC819A14A5}" type="pres">
      <dgm:prSet presAssocID="{1D493B60-7207-4B1C-A21B-8CCF1D6DED9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6335758-9F69-4554-B58E-7E5F1E5EAC91}" type="pres">
      <dgm:prSet presAssocID="{3E2B6EC0-74D3-4EF0-813B-0788D517D8BA}" presName="hierRoot1" presStyleCnt="0">
        <dgm:presLayoutVars>
          <dgm:hierBranch val="init"/>
        </dgm:presLayoutVars>
      </dgm:prSet>
      <dgm:spPr/>
    </dgm:pt>
    <dgm:pt modelId="{CF2B4401-2F89-42D2-95AD-05F75D03AEE2}" type="pres">
      <dgm:prSet presAssocID="{3E2B6EC0-74D3-4EF0-813B-0788D517D8BA}" presName="rootComposite1" presStyleCnt="0"/>
      <dgm:spPr/>
    </dgm:pt>
    <dgm:pt modelId="{652014C9-6CC7-4B42-85CF-940089F57454}" type="pres">
      <dgm:prSet presAssocID="{3E2B6EC0-74D3-4EF0-813B-0788D517D8BA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52664C5-4336-4A9B-AD9E-B4C54C52DDCF}" type="pres">
      <dgm:prSet presAssocID="{3E2B6EC0-74D3-4EF0-813B-0788D517D8B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D09CDDED-A54B-4A9E-A4D3-8EAEEA852AB5}" type="pres">
      <dgm:prSet presAssocID="{3E2B6EC0-74D3-4EF0-813B-0788D517D8BA}" presName="hierChild2" presStyleCnt="0"/>
      <dgm:spPr/>
    </dgm:pt>
    <dgm:pt modelId="{E59362B6-CD9D-40FF-9EC5-69322F2C60B1}" type="pres">
      <dgm:prSet presAssocID="{40FA73C8-E80F-4418-AC01-2EE6DDC40861}" presName="Name37" presStyleLbl="parChTrans1D2" presStyleIdx="0" presStyleCnt="2"/>
      <dgm:spPr/>
      <dgm:t>
        <a:bodyPr/>
        <a:lstStyle/>
        <a:p>
          <a:endParaRPr lang="ru-RU"/>
        </a:p>
      </dgm:t>
    </dgm:pt>
    <dgm:pt modelId="{BC309071-DE1C-436E-97A2-015CEF62C0FF}" type="pres">
      <dgm:prSet presAssocID="{EFB1B29F-0988-4199-B074-2482E6B9B55B}" presName="hierRoot2" presStyleCnt="0">
        <dgm:presLayoutVars>
          <dgm:hierBranch val="init"/>
        </dgm:presLayoutVars>
      </dgm:prSet>
      <dgm:spPr/>
    </dgm:pt>
    <dgm:pt modelId="{E0D3376F-3C5F-47C5-BA38-EFFC530C578A}" type="pres">
      <dgm:prSet presAssocID="{EFB1B29F-0988-4199-B074-2482E6B9B55B}" presName="rootComposite" presStyleCnt="0"/>
      <dgm:spPr/>
    </dgm:pt>
    <dgm:pt modelId="{B7A7CEEC-18D5-4B1C-B6BB-ED0A4936C2D1}" type="pres">
      <dgm:prSet presAssocID="{EFB1B29F-0988-4199-B074-2482E6B9B55B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24377BF-0F89-4937-8790-E69C6E4BA2C3}" type="pres">
      <dgm:prSet presAssocID="{EFB1B29F-0988-4199-B074-2482E6B9B55B}" presName="rootConnector" presStyleLbl="node2" presStyleIdx="0" presStyleCnt="2"/>
      <dgm:spPr/>
      <dgm:t>
        <a:bodyPr/>
        <a:lstStyle/>
        <a:p>
          <a:endParaRPr lang="ru-RU"/>
        </a:p>
      </dgm:t>
    </dgm:pt>
    <dgm:pt modelId="{ECAABEBF-BC54-4736-B1D7-192CB9242E4F}" type="pres">
      <dgm:prSet presAssocID="{EFB1B29F-0988-4199-B074-2482E6B9B55B}" presName="hierChild4" presStyleCnt="0"/>
      <dgm:spPr/>
    </dgm:pt>
    <dgm:pt modelId="{DB1A5526-C4A1-45D7-B55F-B1A72FF0704F}" type="pres">
      <dgm:prSet presAssocID="{EFB1B29F-0988-4199-B074-2482E6B9B55B}" presName="hierChild5" presStyleCnt="0"/>
      <dgm:spPr/>
    </dgm:pt>
    <dgm:pt modelId="{D7E2815B-078B-4229-8198-5B3E8EAFB55F}" type="pres">
      <dgm:prSet presAssocID="{99AD1468-416D-4035-B96E-506BCCF561DB}" presName="Name37" presStyleLbl="parChTrans1D2" presStyleIdx="1" presStyleCnt="2"/>
      <dgm:spPr/>
      <dgm:t>
        <a:bodyPr/>
        <a:lstStyle/>
        <a:p>
          <a:endParaRPr lang="ru-RU"/>
        </a:p>
      </dgm:t>
    </dgm:pt>
    <dgm:pt modelId="{5AF2029A-19AB-47A2-B94B-28D98D0AF7BF}" type="pres">
      <dgm:prSet presAssocID="{9DB1A0DD-F3BF-4B2E-91C7-42E21C2B659C}" presName="hierRoot2" presStyleCnt="0">
        <dgm:presLayoutVars>
          <dgm:hierBranch val="init"/>
        </dgm:presLayoutVars>
      </dgm:prSet>
      <dgm:spPr/>
    </dgm:pt>
    <dgm:pt modelId="{5215976E-3A66-4383-8B78-DE13982E3662}" type="pres">
      <dgm:prSet presAssocID="{9DB1A0DD-F3BF-4B2E-91C7-42E21C2B659C}" presName="rootComposite" presStyleCnt="0"/>
      <dgm:spPr/>
    </dgm:pt>
    <dgm:pt modelId="{5950B856-C1A3-4F82-A3ED-565CC9B73F98}" type="pres">
      <dgm:prSet presAssocID="{9DB1A0DD-F3BF-4B2E-91C7-42E21C2B659C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E47642F-18E2-4CF1-AF8E-AB3CBBA52A75}" type="pres">
      <dgm:prSet presAssocID="{9DB1A0DD-F3BF-4B2E-91C7-42E21C2B659C}" presName="rootConnector" presStyleLbl="node2" presStyleIdx="1" presStyleCnt="2"/>
      <dgm:spPr/>
      <dgm:t>
        <a:bodyPr/>
        <a:lstStyle/>
        <a:p>
          <a:endParaRPr lang="ru-RU"/>
        </a:p>
      </dgm:t>
    </dgm:pt>
    <dgm:pt modelId="{793AA865-1A6C-4DCA-B37D-767BC7349C1E}" type="pres">
      <dgm:prSet presAssocID="{9DB1A0DD-F3BF-4B2E-91C7-42E21C2B659C}" presName="hierChild4" presStyleCnt="0"/>
      <dgm:spPr/>
    </dgm:pt>
    <dgm:pt modelId="{D5B3377C-7202-4233-858D-99C705691F9E}" type="pres">
      <dgm:prSet presAssocID="{9DB1A0DD-F3BF-4B2E-91C7-42E21C2B659C}" presName="hierChild5" presStyleCnt="0"/>
      <dgm:spPr/>
    </dgm:pt>
    <dgm:pt modelId="{EDD0A8D6-7911-4EF3-9578-AF9D607ACEA4}" type="pres">
      <dgm:prSet presAssocID="{3E2B6EC0-74D3-4EF0-813B-0788D517D8BA}" presName="hierChild3" presStyleCnt="0"/>
      <dgm:spPr/>
    </dgm:pt>
  </dgm:ptLst>
  <dgm:cxnLst>
    <dgm:cxn modelId="{76AEEED0-5EA6-4CFE-A450-5A9AC85715AD}" srcId="{3E2B6EC0-74D3-4EF0-813B-0788D517D8BA}" destId="{9DB1A0DD-F3BF-4B2E-91C7-42E21C2B659C}" srcOrd="1" destOrd="0" parTransId="{99AD1468-416D-4035-B96E-506BCCF561DB}" sibTransId="{DD1DB642-7764-4AEC-81EB-7A35C3607B9B}"/>
    <dgm:cxn modelId="{CE98091C-8653-4A90-AA46-DA5669F3655D}" type="presOf" srcId="{3E2B6EC0-74D3-4EF0-813B-0788D517D8BA}" destId="{652014C9-6CC7-4B42-85CF-940089F57454}" srcOrd="0" destOrd="0" presId="urn:microsoft.com/office/officeart/2005/8/layout/orgChart1"/>
    <dgm:cxn modelId="{B3D0D785-8E8E-4CEE-83C9-408E279FD016}" type="presOf" srcId="{9DB1A0DD-F3BF-4B2E-91C7-42E21C2B659C}" destId="{4E47642F-18E2-4CF1-AF8E-AB3CBBA52A75}" srcOrd="1" destOrd="0" presId="urn:microsoft.com/office/officeart/2005/8/layout/orgChart1"/>
    <dgm:cxn modelId="{40FC02F7-7E8C-47E3-87C3-05E8C8899C52}" type="presOf" srcId="{9DB1A0DD-F3BF-4B2E-91C7-42E21C2B659C}" destId="{5950B856-C1A3-4F82-A3ED-565CC9B73F98}" srcOrd="0" destOrd="0" presId="urn:microsoft.com/office/officeart/2005/8/layout/orgChart1"/>
    <dgm:cxn modelId="{30F04255-A459-483A-B829-65EA86B78C5E}" type="presOf" srcId="{99AD1468-416D-4035-B96E-506BCCF561DB}" destId="{D7E2815B-078B-4229-8198-5B3E8EAFB55F}" srcOrd="0" destOrd="0" presId="urn:microsoft.com/office/officeart/2005/8/layout/orgChart1"/>
    <dgm:cxn modelId="{D14AB97F-6937-48D3-A88C-0E035E382DB5}" type="presOf" srcId="{EFB1B29F-0988-4199-B074-2482E6B9B55B}" destId="{924377BF-0F89-4937-8790-E69C6E4BA2C3}" srcOrd="1" destOrd="0" presId="urn:microsoft.com/office/officeart/2005/8/layout/orgChart1"/>
    <dgm:cxn modelId="{1B416706-4266-4C01-AB5B-B1544956D7DF}" type="presOf" srcId="{1D493B60-7207-4B1C-A21B-8CCF1D6DED91}" destId="{AF4FC974-F580-4FD9-8083-4CAC819A14A5}" srcOrd="0" destOrd="0" presId="urn:microsoft.com/office/officeart/2005/8/layout/orgChart1"/>
    <dgm:cxn modelId="{C39450F3-62E5-4430-998B-83014A62FA8B}" srcId="{3E2B6EC0-74D3-4EF0-813B-0788D517D8BA}" destId="{EFB1B29F-0988-4199-B074-2482E6B9B55B}" srcOrd="0" destOrd="0" parTransId="{40FA73C8-E80F-4418-AC01-2EE6DDC40861}" sibTransId="{0CB09734-8DCF-46B2-B0B4-970BFDF500DD}"/>
    <dgm:cxn modelId="{7AFBD8FE-AEE4-49C2-BFE3-E4042249EB65}" type="presOf" srcId="{40FA73C8-E80F-4418-AC01-2EE6DDC40861}" destId="{E59362B6-CD9D-40FF-9EC5-69322F2C60B1}" srcOrd="0" destOrd="0" presId="urn:microsoft.com/office/officeart/2005/8/layout/orgChart1"/>
    <dgm:cxn modelId="{0AB40B3E-2554-4A19-9488-6E4702DA3646}" type="presOf" srcId="{EFB1B29F-0988-4199-B074-2482E6B9B55B}" destId="{B7A7CEEC-18D5-4B1C-B6BB-ED0A4936C2D1}" srcOrd="0" destOrd="0" presId="urn:microsoft.com/office/officeart/2005/8/layout/orgChart1"/>
    <dgm:cxn modelId="{01B53724-4780-4523-B724-0F954B5D8441}" srcId="{1D493B60-7207-4B1C-A21B-8CCF1D6DED91}" destId="{3E2B6EC0-74D3-4EF0-813B-0788D517D8BA}" srcOrd="0" destOrd="0" parTransId="{C7F75226-594C-47AD-89E7-E0ED88D45793}" sibTransId="{8036096D-22BC-4EC6-B8DA-CFCA250F7296}"/>
    <dgm:cxn modelId="{6B045A9F-1D95-4FA4-ACF2-4286E6D80820}" type="presOf" srcId="{3E2B6EC0-74D3-4EF0-813B-0788D517D8BA}" destId="{E52664C5-4336-4A9B-AD9E-B4C54C52DDCF}" srcOrd="1" destOrd="0" presId="urn:microsoft.com/office/officeart/2005/8/layout/orgChart1"/>
    <dgm:cxn modelId="{F9668BD5-4605-4DA8-88D8-3B8B6AE01CF3}" type="presParOf" srcId="{AF4FC974-F580-4FD9-8083-4CAC819A14A5}" destId="{56335758-9F69-4554-B58E-7E5F1E5EAC91}" srcOrd="0" destOrd="0" presId="urn:microsoft.com/office/officeart/2005/8/layout/orgChart1"/>
    <dgm:cxn modelId="{43CE3705-BFC2-4427-ACF2-7F927FD95444}" type="presParOf" srcId="{56335758-9F69-4554-B58E-7E5F1E5EAC91}" destId="{CF2B4401-2F89-42D2-95AD-05F75D03AEE2}" srcOrd="0" destOrd="0" presId="urn:microsoft.com/office/officeart/2005/8/layout/orgChart1"/>
    <dgm:cxn modelId="{C80A64E0-C7C1-43C9-92E0-6087AD12F384}" type="presParOf" srcId="{CF2B4401-2F89-42D2-95AD-05F75D03AEE2}" destId="{652014C9-6CC7-4B42-85CF-940089F57454}" srcOrd="0" destOrd="0" presId="urn:microsoft.com/office/officeart/2005/8/layout/orgChart1"/>
    <dgm:cxn modelId="{0EAB68DC-9875-44B2-B01B-7BF1631A11D3}" type="presParOf" srcId="{CF2B4401-2F89-42D2-95AD-05F75D03AEE2}" destId="{E52664C5-4336-4A9B-AD9E-B4C54C52DDCF}" srcOrd="1" destOrd="0" presId="urn:microsoft.com/office/officeart/2005/8/layout/orgChart1"/>
    <dgm:cxn modelId="{CF921AA3-CB96-4291-BB1F-110AC4F7A7F7}" type="presParOf" srcId="{56335758-9F69-4554-B58E-7E5F1E5EAC91}" destId="{D09CDDED-A54B-4A9E-A4D3-8EAEEA852AB5}" srcOrd="1" destOrd="0" presId="urn:microsoft.com/office/officeart/2005/8/layout/orgChart1"/>
    <dgm:cxn modelId="{90A2CD03-8CEE-4D68-8AEA-F776649D9CEC}" type="presParOf" srcId="{D09CDDED-A54B-4A9E-A4D3-8EAEEA852AB5}" destId="{E59362B6-CD9D-40FF-9EC5-69322F2C60B1}" srcOrd="0" destOrd="0" presId="urn:microsoft.com/office/officeart/2005/8/layout/orgChart1"/>
    <dgm:cxn modelId="{954D8868-8CCB-4F2F-A84C-FEEBC18A7253}" type="presParOf" srcId="{D09CDDED-A54B-4A9E-A4D3-8EAEEA852AB5}" destId="{BC309071-DE1C-436E-97A2-015CEF62C0FF}" srcOrd="1" destOrd="0" presId="urn:microsoft.com/office/officeart/2005/8/layout/orgChart1"/>
    <dgm:cxn modelId="{08690059-A782-460B-A55D-6033786D71F5}" type="presParOf" srcId="{BC309071-DE1C-436E-97A2-015CEF62C0FF}" destId="{E0D3376F-3C5F-47C5-BA38-EFFC530C578A}" srcOrd="0" destOrd="0" presId="urn:microsoft.com/office/officeart/2005/8/layout/orgChart1"/>
    <dgm:cxn modelId="{355314B2-A41A-4662-96A3-5C45F45D0220}" type="presParOf" srcId="{E0D3376F-3C5F-47C5-BA38-EFFC530C578A}" destId="{B7A7CEEC-18D5-4B1C-B6BB-ED0A4936C2D1}" srcOrd="0" destOrd="0" presId="urn:microsoft.com/office/officeart/2005/8/layout/orgChart1"/>
    <dgm:cxn modelId="{BE936341-B655-4A80-ACEF-23CC39AB4D8E}" type="presParOf" srcId="{E0D3376F-3C5F-47C5-BA38-EFFC530C578A}" destId="{924377BF-0F89-4937-8790-E69C6E4BA2C3}" srcOrd="1" destOrd="0" presId="urn:microsoft.com/office/officeart/2005/8/layout/orgChart1"/>
    <dgm:cxn modelId="{7B82E764-4734-4DA6-AA5D-5A067284166D}" type="presParOf" srcId="{BC309071-DE1C-436E-97A2-015CEF62C0FF}" destId="{ECAABEBF-BC54-4736-B1D7-192CB9242E4F}" srcOrd="1" destOrd="0" presId="urn:microsoft.com/office/officeart/2005/8/layout/orgChart1"/>
    <dgm:cxn modelId="{7AE63999-4AB0-421E-9F36-85C8F7C76BD5}" type="presParOf" srcId="{BC309071-DE1C-436E-97A2-015CEF62C0FF}" destId="{DB1A5526-C4A1-45D7-B55F-B1A72FF0704F}" srcOrd="2" destOrd="0" presId="urn:microsoft.com/office/officeart/2005/8/layout/orgChart1"/>
    <dgm:cxn modelId="{3BFA6085-9DC1-4941-867C-25B5ACE66645}" type="presParOf" srcId="{D09CDDED-A54B-4A9E-A4D3-8EAEEA852AB5}" destId="{D7E2815B-078B-4229-8198-5B3E8EAFB55F}" srcOrd="2" destOrd="0" presId="urn:microsoft.com/office/officeart/2005/8/layout/orgChart1"/>
    <dgm:cxn modelId="{2DF90246-D39D-4FF2-BC06-1AD40F06C5A9}" type="presParOf" srcId="{D09CDDED-A54B-4A9E-A4D3-8EAEEA852AB5}" destId="{5AF2029A-19AB-47A2-B94B-28D98D0AF7BF}" srcOrd="3" destOrd="0" presId="urn:microsoft.com/office/officeart/2005/8/layout/orgChart1"/>
    <dgm:cxn modelId="{3958E843-D3E0-4CBF-A9F7-957788FC5B61}" type="presParOf" srcId="{5AF2029A-19AB-47A2-B94B-28D98D0AF7BF}" destId="{5215976E-3A66-4383-8B78-DE13982E3662}" srcOrd="0" destOrd="0" presId="urn:microsoft.com/office/officeart/2005/8/layout/orgChart1"/>
    <dgm:cxn modelId="{67850227-FC6A-4877-9AE1-4DACB9620BF4}" type="presParOf" srcId="{5215976E-3A66-4383-8B78-DE13982E3662}" destId="{5950B856-C1A3-4F82-A3ED-565CC9B73F98}" srcOrd="0" destOrd="0" presId="urn:microsoft.com/office/officeart/2005/8/layout/orgChart1"/>
    <dgm:cxn modelId="{5FB6A9C8-157F-40F6-A729-46E2754983D9}" type="presParOf" srcId="{5215976E-3A66-4383-8B78-DE13982E3662}" destId="{4E47642F-18E2-4CF1-AF8E-AB3CBBA52A75}" srcOrd="1" destOrd="0" presId="urn:microsoft.com/office/officeart/2005/8/layout/orgChart1"/>
    <dgm:cxn modelId="{A5D0A8E3-8EC0-414A-9D17-90BA0E1502A9}" type="presParOf" srcId="{5AF2029A-19AB-47A2-B94B-28D98D0AF7BF}" destId="{793AA865-1A6C-4DCA-B37D-767BC7349C1E}" srcOrd="1" destOrd="0" presId="urn:microsoft.com/office/officeart/2005/8/layout/orgChart1"/>
    <dgm:cxn modelId="{E05F7A57-160F-479F-B12D-E54E84E7CB0B}" type="presParOf" srcId="{5AF2029A-19AB-47A2-B94B-28D98D0AF7BF}" destId="{D5B3377C-7202-4233-858D-99C705691F9E}" srcOrd="2" destOrd="0" presId="urn:microsoft.com/office/officeart/2005/8/layout/orgChart1"/>
    <dgm:cxn modelId="{454F7490-6C36-44DA-9A17-12F5254A8F08}" type="presParOf" srcId="{56335758-9F69-4554-B58E-7E5F1E5EAC91}" destId="{EDD0A8D6-7911-4EF3-9578-AF9D607ACEA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E2815B-078B-4229-8198-5B3E8EAFB55F}">
      <dsp:nvSpPr>
        <dsp:cNvPr id="0" name=""/>
        <dsp:cNvSpPr/>
      </dsp:nvSpPr>
      <dsp:spPr>
        <a:xfrm>
          <a:off x="4114800" y="1823163"/>
          <a:ext cx="2203191" cy="7647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2372"/>
              </a:lnTo>
              <a:lnTo>
                <a:pt x="2203191" y="382372"/>
              </a:lnTo>
              <a:lnTo>
                <a:pt x="2203191" y="764744"/>
              </a:lnTo>
            </a:path>
          </a:pathLst>
        </a:custGeom>
        <a:noFill/>
        <a:ln w="38100" cap="flat" cmpd="sng" algn="ctr">
          <a:solidFill>
            <a:schemeClr val="dk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E59362B6-CD9D-40FF-9EC5-69322F2C60B1}">
      <dsp:nvSpPr>
        <dsp:cNvPr id="0" name=""/>
        <dsp:cNvSpPr/>
      </dsp:nvSpPr>
      <dsp:spPr>
        <a:xfrm>
          <a:off x="1911608" y="1823163"/>
          <a:ext cx="2203191" cy="764744"/>
        </a:xfrm>
        <a:custGeom>
          <a:avLst/>
          <a:gdLst/>
          <a:ahLst/>
          <a:cxnLst/>
          <a:rect l="0" t="0" r="0" b="0"/>
          <a:pathLst>
            <a:path>
              <a:moveTo>
                <a:pt x="2203191" y="0"/>
              </a:moveTo>
              <a:lnTo>
                <a:pt x="2203191" y="382372"/>
              </a:lnTo>
              <a:lnTo>
                <a:pt x="0" y="382372"/>
              </a:lnTo>
              <a:lnTo>
                <a:pt x="0" y="764744"/>
              </a:lnTo>
            </a:path>
          </a:pathLst>
        </a:custGeom>
        <a:noFill/>
        <a:ln w="38100" cap="flat" cmpd="sng" algn="ctr">
          <a:solidFill>
            <a:schemeClr val="dk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652014C9-6CC7-4B42-85CF-940089F57454}">
      <dsp:nvSpPr>
        <dsp:cNvPr id="0" name=""/>
        <dsp:cNvSpPr/>
      </dsp:nvSpPr>
      <dsp:spPr>
        <a:xfrm>
          <a:off x="2293980" y="2344"/>
          <a:ext cx="3641638" cy="1820819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Bahnschrift SemiBold SemiConden" pitchFamily="34" charset="0"/>
            </a:rPr>
            <a:t>Российский рынок программных продуктов расчёта и оптимизации рецептур</a:t>
          </a:r>
          <a:endParaRPr lang="ru-RU" sz="2200" kern="1200" dirty="0">
            <a:latin typeface="Bahnschrift SemiBold SemiConden" pitchFamily="34" charset="0"/>
          </a:endParaRPr>
        </a:p>
      </dsp:txBody>
      <dsp:txXfrm>
        <a:off x="2293980" y="2344"/>
        <a:ext cx="3641638" cy="1820819"/>
      </dsp:txXfrm>
    </dsp:sp>
    <dsp:sp modelId="{B7A7CEEC-18D5-4B1C-B6BB-ED0A4936C2D1}">
      <dsp:nvSpPr>
        <dsp:cNvPr id="0" name=""/>
        <dsp:cNvSpPr/>
      </dsp:nvSpPr>
      <dsp:spPr>
        <a:xfrm>
          <a:off x="90789" y="2587908"/>
          <a:ext cx="3641638" cy="1820819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tx1"/>
              </a:solidFill>
              <a:latin typeface="Bahnschrift SemiBold SemiConden" pitchFamily="34" charset="0"/>
            </a:rPr>
            <a:t>Программы в составе автоматизированных систем управления</a:t>
          </a:r>
          <a:endParaRPr lang="ru-RU" sz="2200" kern="1200" dirty="0">
            <a:solidFill>
              <a:schemeClr val="tx1"/>
            </a:solidFill>
            <a:latin typeface="Bahnschrift SemiBold SemiConden" pitchFamily="34" charset="0"/>
          </a:endParaRPr>
        </a:p>
      </dsp:txBody>
      <dsp:txXfrm>
        <a:off x="90789" y="2587908"/>
        <a:ext cx="3641638" cy="1820819"/>
      </dsp:txXfrm>
    </dsp:sp>
    <dsp:sp modelId="{5950B856-C1A3-4F82-A3ED-565CC9B73F98}">
      <dsp:nvSpPr>
        <dsp:cNvPr id="0" name=""/>
        <dsp:cNvSpPr/>
      </dsp:nvSpPr>
      <dsp:spPr>
        <a:xfrm>
          <a:off x="4497172" y="2587908"/>
          <a:ext cx="3641638" cy="1820819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tx1"/>
              </a:solidFill>
              <a:latin typeface="Bahnschrift SemiBold SemiConden" pitchFamily="34" charset="0"/>
            </a:rPr>
            <a:t>Специализированные программы для выполнения разовых расчётов определённых видов продовольственных продуктов</a:t>
          </a:r>
          <a:endParaRPr lang="ru-RU" sz="2200" kern="1200" dirty="0">
            <a:solidFill>
              <a:schemeClr val="tx1"/>
            </a:solidFill>
            <a:latin typeface="Bahnschrift SemiBold SemiConden" pitchFamily="34" charset="0"/>
          </a:endParaRPr>
        </a:p>
      </dsp:txBody>
      <dsp:txXfrm>
        <a:off x="4497172" y="2587908"/>
        <a:ext cx="3641638" cy="18208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B42EC-FB73-441A-8ACE-31A5733E09C3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98A334-B685-4114-B365-D5815F59A6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08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98A334-B685-4114-B365-D5815F59A65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38E2B-868F-46D3-8E95-88C8F7C8715B}" type="datetime1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55D06-BF75-4F7D-90C3-3104088479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A3339-2E19-4F20-8582-DC41CA86F564}" type="datetime1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55D06-BF75-4F7D-90C3-3104088479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AAE93-5A4B-49F2-B501-10B76619D5D4}" type="datetime1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55D06-BF75-4F7D-90C3-3104088479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58DC7-5CD1-4CB9-B51B-FE223F5759B7}" type="datetime1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55D06-BF75-4F7D-90C3-3104088479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64DC8-28F0-463F-8360-BE2FC7D4B4E7}" type="datetime1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55D06-BF75-4F7D-90C3-3104088479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3D1E-0973-4B25-BD34-739A2756C2B2}" type="datetime1">
              <a:rPr lang="ru-RU" smtClean="0"/>
              <a:pPr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55D06-BF75-4F7D-90C3-3104088479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C26B0-EA59-45B1-878E-2D3448B1700A}" type="datetime1">
              <a:rPr lang="ru-RU" smtClean="0"/>
              <a:pPr/>
              <a:t>06.02.2023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55D06-BF75-4F7D-90C3-3104088479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33CD-6AF2-4AF3-9465-9A56752E5181}" type="datetime1">
              <a:rPr lang="ru-RU" smtClean="0"/>
              <a:pPr/>
              <a:t>06.02.2023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55D06-BF75-4F7D-90C3-3104088479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15E1D-9431-4C82-92DE-086C7BCA5348}" type="datetime1">
              <a:rPr lang="ru-RU" smtClean="0"/>
              <a:pPr/>
              <a:t>06.02.2023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55D06-BF75-4F7D-90C3-3104088479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1E0D4-C681-44E5-9872-630186BAFF90}" type="datetime1">
              <a:rPr lang="ru-RU" smtClean="0"/>
              <a:pPr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55D06-BF75-4F7D-90C3-3104088479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79EF7-45C3-4A53-AD3D-85E66529750F}" type="datetime1">
              <a:rPr lang="ru-RU" smtClean="0"/>
              <a:pPr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55D06-BF75-4F7D-90C3-3104088479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CD1510-4A7D-4C4A-BAA3-156E922B6AA6}" type="datetime1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55D06-BF75-4F7D-90C3-31040884792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gif"/><Relationship Id="rId4" Type="http://schemas.openxmlformats.org/officeDocument/2006/relationships/image" Target="../media/image45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852936"/>
            <a:ext cx="8640960" cy="1470025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ЦИФРОВЫЕ ИНСТРУМЕНТЫ РАЗРАБОТКИ РЕЦЕПТУР ДЛЯ ФОРМИРОВАНИЯ РАЦИОНОВ ПЕРСОНАЛИЗИРОВАННОГО ПИТАНИЯ</a:t>
            </a:r>
          </a:p>
        </p:txBody>
      </p:sp>
      <p:pic>
        <p:nvPicPr>
          <p:cNvPr id="1026" name="Picture 2" descr="C:\Users\wuhdz\OneDrive\Рабочий стол\эмблема книихп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1412776"/>
            <a:ext cx="1296144" cy="1296144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83568" y="332656"/>
            <a:ext cx="7920880" cy="10595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Министерство науки и высшего образования Российской Федерации</a:t>
            </a:r>
            <a:b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КРАСНОДАРСКИЙ НАУЧНО-ИССЛЕДОВАТЕЛЬСКИЙ ИНСТИТУТ ХРАНЕНИЯ И ПЕРЕРАБОТКИ СЕЛЬСКОХОЗЯЙСТВЕННОЙ ПРОДУКЦИИ – ФИЛИАЛ ФЕДЕРАЛЬНОГО ГОСУДАРСТВЕННОГО БЮДЖЕТНОГО НАУЧНОГО УЧРЕЖДЕНИЯ «СЕВЕРО-КАВКАЗСКИЙ ФЕДЕРАЛЬНЫЙ НАУЧНЫЙ ЦЕНТР САДОВОДСТВА, ВИНОГРАДАРСТВА, ВИНОДЕЛИЯ»</a:t>
            </a:r>
            <a:b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(КНИИХП - филиал ФГБНУ СКФНЦСВВ)</a:t>
            </a:r>
            <a:b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4644008" y="5157192"/>
            <a:ext cx="4248472" cy="1440160"/>
          </a:xfrm>
          <a:prstGeom prst="rect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8890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Докладчик: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мл. </a:t>
            </a:r>
            <a:r>
              <a:rPr kumimoji="0" lang="ru-R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науч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r>
              <a:rPr kumimoji="0" lang="ru-R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сотр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отдела хранения и комплексной переработки с/</a:t>
            </a:r>
            <a:r>
              <a:rPr kumimoji="0" lang="ru-R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х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сырья</a:t>
            </a:r>
          </a:p>
          <a:p>
            <a:pPr marL="8890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Бабакина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М.В.</a:t>
            </a:r>
          </a:p>
          <a:p>
            <a:pPr marL="8890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Научный руководитель: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вед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r>
              <a:rPr kumimoji="0" lang="ru-R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науч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r>
              <a:rPr kumimoji="0" lang="ru-R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сотр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отдела хранения и комплексной переработки с/</a:t>
            </a:r>
            <a:r>
              <a:rPr kumimoji="0" lang="ru-R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х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сырья,</a:t>
            </a:r>
            <a:r>
              <a:rPr kumimoji="0" lang="ru-RU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д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техн. </a:t>
            </a:r>
            <a:r>
              <a:rPr kumimoji="0" lang="ru-R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аук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доцент </a:t>
            </a:r>
          </a:p>
          <a:p>
            <a:pPr marL="8890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Першакова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Т.В. </a:t>
            </a:r>
          </a:p>
        </p:txBody>
      </p:sp>
      <p:pic>
        <p:nvPicPr>
          <p:cNvPr id="19458" name="Picture 2" descr="Молекулярно-генетические маркеры персонализированного питан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65296" y="4869160"/>
            <a:ext cx="2917614" cy="1872208"/>
          </a:xfrm>
          <a:prstGeom prst="rect">
            <a:avLst/>
          </a:prstGeom>
          <a:noFill/>
        </p:spPr>
      </p:pic>
      <p:pic>
        <p:nvPicPr>
          <p:cNvPr id="19460" name="Picture 4" descr="Еда может влиять на гены: ученые объяснили, как это происходит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465179" y="4653136"/>
            <a:ext cx="3674773" cy="22048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2536" y="0"/>
            <a:ext cx="8229600" cy="1143000"/>
          </a:xfrm>
        </p:spPr>
        <p:txBody>
          <a:bodyPr/>
          <a:lstStyle/>
          <a:p>
            <a:r>
              <a:rPr lang="ru-RU" b="1" u="sng" dirty="0" err="1" smtClean="0">
                <a:latin typeface="Times New Roman" pitchFamily="18" charset="0"/>
                <a:cs typeface="Times New Roman" pitchFamily="18" charset="0"/>
              </a:rPr>
              <a:t>Generic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 2.0</a:t>
            </a:r>
            <a:endParaRPr lang="ru-RU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732240" y="6381328"/>
            <a:ext cx="2133600" cy="365125"/>
          </a:xfrm>
        </p:spPr>
        <p:txBody>
          <a:bodyPr/>
          <a:lstStyle/>
          <a:p>
            <a:fld id="{8AC55D06-BF75-4F7D-90C3-310408847925}" type="slidenum">
              <a:rPr lang="ru-RU" sz="1400" b="1" smtClean="0">
                <a:solidFill>
                  <a:schemeClr val="tx1"/>
                </a:solidFill>
              </a:rPr>
              <a:pPr/>
              <a:t>10</a:t>
            </a:fld>
            <a:endParaRPr lang="ru-RU" sz="1400" b="1" dirty="0">
              <a:solidFill>
                <a:schemeClr val="tx1"/>
              </a:solidFill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 l="43112" t="38233" r="28538" b="24667"/>
          <a:stretch>
            <a:fillRect/>
          </a:stretch>
        </p:blipFill>
        <p:spPr bwMode="auto">
          <a:xfrm>
            <a:off x="179512" y="1268760"/>
            <a:ext cx="5184576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 cstate="print"/>
          <a:srcRect l="43700" t="19900" r="29132" b="40900"/>
          <a:stretch>
            <a:fillRect/>
          </a:stretch>
        </p:blipFill>
        <p:spPr bwMode="auto">
          <a:xfrm>
            <a:off x="4067944" y="2276872"/>
            <a:ext cx="4968552" cy="4032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4" cstate="print"/>
          <a:srcRect l="22050" t="13300" r="72438" b="76900"/>
          <a:stretch>
            <a:fillRect/>
          </a:stretch>
        </p:blipFill>
        <p:spPr bwMode="auto">
          <a:xfrm>
            <a:off x="7947248" y="0"/>
            <a:ext cx="1196752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КИС ФАБИУС - Хлебопек</a:t>
            </a:r>
            <a:endParaRPr lang="ru-RU" sz="32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660232" y="6354309"/>
            <a:ext cx="2133600" cy="365125"/>
          </a:xfrm>
        </p:spPr>
        <p:txBody>
          <a:bodyPr/>
          <a:lstStyle/>
          <a:p>
            <a:fld id="{8AC55D06-BF75-4F7D-90C3-310408847925}" type="slidenum">
              <a:rPr lang="ru-RU" sz="1400" b="1" smtClean="0">
                <a:solidFill>
                  <a:schemeClr val="tx1"/>
                </a:solidFill>
              </a:rPr>
              <a:pPr/>
              <a:t>11</a:t>
            </a:fld>
            <a:endParaRPr lang="ru-RU" sz="1400" b="1" dirty="0">
              <a:solidFill>
                <a:schemeClr val="tx1"/>
              </a:solidFill>
            </a:endParaRPr>
          </a:p>
        </p:txBody>
      </p:sp>
      <p:pic>
        <p:nvPicPr>
          <p:cNvPr id="41988" name="Picture 4" descr="Расчет рабочих рецептур сахаристых кондитерских изделий. Расчет сводной  рецептуры кондитерских издел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24744"/>
            <a:ext cx="5250760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990" name="Picture 6" descr="Расчет рабочих рецептур сахаристых кондитерских изделий. Расчет сводной  рецептуры кондитерских изделий"/>
          <p:cNvPicPr>
            <a:picLocks noChangeAspect="1" noChangeArrowheads="1"/>
          </p:cNvPicPr>
          <p:nvPr/>
        </p:nvPicPr>
        <p:blipFill>
          <a:blip r:embed="rId3" cstate="print"/>
          <a:srcRect t="6080"/>
          <a:stretch>
            <a:fillRect/>
          </a:stretch>
        </p:blipFill>
        <p:spPr bwMode="auto">
          <a:xfrm>
            <a:off x="2987824" y="2060848"/>
            <a:ext cx="6027931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992" name="Picture 8" descr="Расчет рабочих рецептур сахаристых кондитерских изделий. Расчет сводной  рецептуры кондитерских изделий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221088"/>
            <a:ext cx="5184576" cy="2498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993" name="Picture 9"/>
          <p:cNvPicPr>
            <a:picLocks noChangeAspect="1" noChangeArrowheads="1"/>
          </p:cNvPicPr>
          <p:nvPr/>
        </p:nvPicPr>
        <p:blipFill>
          <a:blip r:embed="rId5" cstate="print"/>
          <a:srcRect l="24606" t="13033" r="63975" b="79967"/>
          <a:stretch>
            <a:fillRect/>
          </a:stretch>
        </p:blipFill>
        <p:spPr bwMode="auto">
          <a:xfrm>
            <a:off x="7055768" y="188640"/>
            <a:ext cx="2088232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2536" y="0"/>
            <a:ext cx="8229600" cy="1143000"/>
          </a:xfrm>
        </p:spPr>
        <p:txBody>
          <a:bodyPr/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1С: Общепит</a:t>
            </a:r>
            <a:endParaRPr lang="ru-RU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55D06-BF75-4F7D-90C3-310408847925}" type="slidenum">
              <a:rPr lang="ru-RU" sz="1400" b="1" smtClean="0">
                <a:solidFill>
                  <a:schemeClr val="tx1"/>
                </a:solidFill>
              </a:rPr>
              <a:pPr/>
              <a:t>12</a:t>
            </a:fld>
            <a:endParaRPr lang="ru-RU" sz="1400" b="1" dirty="0">
              <a:solidFill>
                <a:schemeClr val="tx1"/>
              </a:solidFill>
            </a:endParaRPr>
          </a:p>
        </p:txBody>
      </p:sp>
      <p:pic>
        <p:nvPicPr>
          <p:cNvPr id="40961" name="Picture 1"/>
          <p:cNvPicPr>
            <a:picLocks noChangeAspect="1" noChangeArrowheads="1"/>
          </p:cNvPicPr>
          <p:nvPr/>
        </p:nvPicPr>
        <p:blipFill>
          <a:blip r:embed="rId2" cstate="print"/>
          <a:srcRect l="21062" t="22134" r="20270" b="23967"/>
          <a:stretch>
            <a:fillRect/>
          </a:stretch>
        </p:blipFill>
        <p:spPr bwMode="auto">
          <a:xfrm>
            <a:off x="107505" y="1124744"/>
            <a:ext cx="5256584" cy="27164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 cstate="print"/>
          <a:srcRect l="21257" t="22000" r="20075" b="24100"/>
          <a:stretch>
            <a:fillRect/>
          </a:stretch>
        </p:blipFill>
        <p:spPr bwMode="auto">
          <a:xfrm>
            <a:off x="3563888" y="1700808"/>
            <a:ext cx="5256584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64" name="Picture 4" descr="1С:Предприятие 8. Общепит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71301" y="0"/>
            <a:ext cx="1272699" cy="1368152"/>
          </a:xfrm>
          <a:prstGeom prst="rect">
            <a:avLst/>
          </a:prstGeom>
          <a:noFill/>
        </p:spPr>
      </p:pic>
      <p:pic>
        <p:nvPicPr>
          <p:cNvPr id="40966" name="Picture 6" descr="1С:Предприятие 8. Общепит - Возможности продукт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63688" y="3284984"/>
            <a:ext cx="4595240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55D06-BF75-4F7D-90C3-310408847925}" type="slidenum">
              <a:rPr lang="ru-RU" sz="1400" b="1" smtClean="0">
                <a:solidFill>
                  <a:schemeClr val="tx1"/>
                </a:solidFill>
              </a:rPr>
              <a:pPr/>
              <a:t>13</a:t>
            </a:fld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-252536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«Технолог-кулинар»</a:t>
            </a:r>
            <a:endParaRPr kumimoji="0" lang="ru-RU" sz="4400" b="1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6" name="Содержимое 5" descr="logo (1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48264" y="260648"/>
            <a:ext cx="2195736" cy="730962"/>
          </a:xfrm>
          <a:prstGeom prst="rect">
            <a:avLst/>
          </a:prstGeom>
        </p:spPr>
      </p:pic>
      <p:pic>
        <p:nvPicPr>
          <p:cNvPr id="46082" name="Picture 2" descr="http://es-nsk.ru/uploaded/screenshoot/baker_scr/baker_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124744"/>
            <a:ext cx="3685811" cy="396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Содержимое 8" descr="baker_8.gif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411760" y="1844824"/>
            <a:ext cx="6732240" cy="31759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6086" name="Picture 6" descr="http://es-nsk.ru/uploaded/screenshoot/baker_scr/baker_1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5656" y="3573016"/>
            <a:ext cx="4392488" cy="31828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2536" y="0"/>
            <a:ext cx="8229600" cy="1143000"/>
          </a:xfrm>
        </p:spPr>
        <p:txBody>
          <a:bodyPr/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«Технолог-кондитер»</a:t>
            </a:r>
            <a:endParaRPr lang="ru-RU" b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logo (1)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948264" y="260648"/>
            <a:ext cx="2195736" cy="730962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55D06-BF75-4F7D-90C3-310408847925}" type="slidenum">
              <a:rPr lang="ru-RU" sz="1400" b="1" smtClean="0">
                <a:solidFill>
                  <a:schemeClr val="tx1"/>
                </a:solidFill>
              </a:rPr>
              <a:pPr/>
              <a:t>14</a:t>
            </a:fld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44034" name="AutoShape 2" descr="АВТОМАТИЗИРОВАННОЕ ПРОЕКТИРОВАНИЕ СЛОЖНЫХ МНОГОКОМПОНЕНТНЫХ ПРО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4036" name="Picture 4" descr="http://es-nsk.ru/uploaded/screenshoot/conf_scr/p.%2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052737"/>
            <a:ext cx="4713500" cy="31683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4040" name="Picture 8" descr="http://es-nsk.ru/uploaded/screenshoot/conf_scr/p.%20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1916832"/>
            <a:ext cx="4962953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042" name="AutoShape 10" descr="http://es-nsk.ru/uploaded/screenshoot/conf_scr/p.%208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 descr="p. 8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3568" y="4005064"/>
            <a:ext cx="4844070" cy="2742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24544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u="sng" dirty="0" err="1" smtClean="0">
                <a:latin typeface="Times New Roman" pitchFamily="18" charset="0"/>
                <a:cs typeface="Times New Roman" pitchFamily="18" charset="0"/>
              </a:rPr>
              <a:t>Вижен-Софт:Питание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 в детском саду</a:t>
            </a:r>
            <a:b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55D06-BF75-4F7D-90C3-310408847925}" type="slidenum">
              <a:rPr lang="ru-RU" sz="1400" b="1" smtClean="0">
                <a:solidFill>
                  <a:schemeClr val="tx1"/>
                </a:solidFill>
              </a:rPr>
              <a:pPr/>
              <a:t>15</a:t>
            </a:fld>
            <a:endParaRPr lang="ru-RU" sz="1400" b="1">
              <a:solidFill>
                <a:schemeClr val="tx1"/>
              </a:solidFill>
            </a:endParaRPr>
          </a:p>
        </p:txBody>
      </p:sp>
      <p:pic>
        <p:nvPicPr>
          <p:cNvPr id="45058" name="Picture 2" descr="bo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698" y="0"/>
            <a:ext cx="1700808" cy="1700808"/>
          </a:xfrm>
          <a:prstGeom prst="rect">
            <a:avLst/>
          </a:prstGeom>
          <a:noFill/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 cstate="print"/>
          <a:srcRect l="36418" t="15834" r="37201" b="41467"/>
          <a:stretch>
            <a:fillRect/>
          </a:stretch>
        </p:blipFill>
        <p:spPr bwMode="auto">
          <a:xfrm>
            <a:off x="179512" y="764704"/>
            <a:ext cx="3672408" cy="3343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4" cstate="print"/>
          <a:srcRect l="22637" t="16100" r="24013" b="22700"/>
          <a:stretch>
            <a:fillRect/>
          </a:stretch>
        </p:blipFill>
        <p:spPr bwMode="auto">
          <a:xfrm>
            <a:off x="3035384" y="1700808"/>
            <a:ext cx="6108616" cy="39417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5062" name="Picture 6" descr="Вижен-Софт: Питание в детском саду - пример работы с программой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3140968"/>
            <a:ext cx="5040560" cy="3636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0"/>
            <a:ext cx="7848872" cy="1143000"/>
          </a:xfrm>
        </p:spPr>
        <p:txBody>
          <a:bodyPr>
            <a:normAutofit/>
          </a:bodyPr>
          <a:lstStyle/>
          <a:p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Программа «Шеф Эксперт»</a:t>
            </a:r>
            <a:endParaRPr lang="ru-RU" sz="4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55D06-BF75-4F7D-90C3-310408847925}" type="slidenum">
              <a:rPr lang="ru-RU" sz="1400" b="1" smtClean="0">
                <a:solidFill>
                  <a:schemeClr val="tx1"/>
                </a:solidFill>
              </a:rPr>
              <a:pPr/>
              <a:t>16</a:t>
            </a:fld>
            <a:endParaRPr lang="ru-RU" sz="1400" b="1">
              <a:solidFill>
                <a:schemeClr val="tx1"/>
              </a:solidFill>
            </a:endParaRPr>
          </a:p>
        </p:txBody>
      </p:sp>
      <p:pic>
        <p:nvPicPr>
          <p:cNvPr id="47106" name="Picture 2" descr="Шеф Эксперт от 16990 руб: обзор программы, отзывы, функционал, цены на  pickTec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1124744"/>
            <a:ext cx="4392488" cy="3394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7108" name="Picture 4" descr="Шеф Эксперт от 16990 руб: обзор программы, отзывы, функционал, цены на  pickTec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1772816"/>
            <a:ext cx="5667375" cy="3990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4" cstate="print"/>
          <a:srcRect l="19094" t="10234" r="67125" b="82766"/>
          <a:stretch>
            <a:fillRect/>
          </a:stretch>
        </p:blipFill>
        <p:spPr bwMode="auto">
          <a:xfrm>
            <a:off x="7308304" y="260648"/>
            <a:ext cx="1835696" cy="524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0" name="Picture 6"/>
          <p:cNvPicPr>
            <a:picLocks noChangeAspect="1" noChangeArrowheads="1"/>
          </p:cNvPicPr>
          <p:nvPr/>
        </p:nvPicPr>
        <p:blipFill>
          <a:blip r:embed="rId5" cstate="print"/>
          <a:srcRect l="22832" t="15001" r="23619" b="19200"/>
          <a:stretch>
            <a:fillRect/>
          </a:stretch>
        </p:blipFill>
        <p:spPr bwMode="auto">
          <a:xfrm>
            <a:off x="755576" y="3284984"/>
            <a:ext cx="5040560" cy="34839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1196752"/>
          </a:xfrm>
        </p:spPr>
        <p:txBody>
          <a:bodyPr>
            <a:noAutofit/>
          </a:bodyPr>
          <a:lstStyle/>
          <a:p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цифровых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инструментов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для проектирования продуктов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питания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с заданным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составом</a:t>
            </a:r>
            <a:b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38665" y="6237312"/>
            <a:ext cx="2133600" cy="365125"/>
          </a:xfrm>
        </p:spPr>
        <p:txBody>
          <a:bodyPr/>
          <a:lstStyle/>
          <a:p>
            <a:fld id="{8AC55D06-BF75-4F7D-90C3-310408847925}" type="slidenum">
              <a:rPr lang="ru-RU" sz="1400" b="1" smtClean="0">
                <a:solidFill>
                  <a:schemeClr val="tx1"/>
                </a:solidFill>
              </a:rPr>
              <a:pPr/>
              <a:t>17</a:t>
            </a:fld>
            <a:endParaRPr lang="ru-RU" sz="14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b="13725"/>
          <a:stretch>
            <a:fillRect/>
          </a:stretch>
        </p:blipFill>
        <p:spPr>
          <a:xfrm>
            <a:off x="78377" y="836712"/>
            <a:ext cx="4427984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0" y="836712"/>
            <a:ext cx="4500265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581128"/>
            <a:ext cx="3672408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9552" y="4581128"/>
            <a:ext cx="3672408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04563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5380672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Контактная информация:</a:t>
            </a:r>
          </a:p>
          <a:p>
            <a:pPr algn="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Бабакина Мария Владимировна, </a:t>
            </a:r>
          </a:p>
          <a:p>
            <a:pPr algn="r"/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мл.научный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сотрудник</a:t>
            </a:r>
          </a:p>
          <a:p>
            <a:pPr algn="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Тел. +7-989-830-09-01</a:t>
            </a:r>
          </a:p>
          <a:p>
            <a:pPr algn="r"/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E-mail: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wuhdz@mail.ru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wuhdz\OneDrive\Рабочий стол\эмблема книихп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404664"/>
            <a:ext cx="2304256" cy="2304256"/>
          </a:xfrm>
          <a:prstGeom prst="rect">
            <a:avLst/>
          </a:prstGeom>
          <a:noFill/>
        </p:spPr>
      </p:pic>
      <p:pic>
        <p:nvPicPr>
          <p:cNvPr id="1026" name="Picture 2" descr="Диетология и нутригеномика | Клиника IME Пермь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3645024"/>
            <a:ext cx="4032448" cy="27098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Без названия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23730" r="23730"/>
          <a:stretch>
            <a:fillRect/>
          </a:stretch>
        </p:blipFill>
        <p:spPr>
          <a:xfrm>
            <a:off x="7613039" y="1834931"/>
            <a:ext cx="1368152" cy="1960563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793590" y="6413933"/>
            <a:ext cx="2133600" cy="365125"/>
          </a:xfrm>
        </p:spPr>
        <p:txBody>
          <a:bodyPr/>
          <a:lstStyle/>
          <a:p>
            <a:fld id="{8AC55D06-BF75-4F7D-90C3-310408847925}" type="slidenum">
              <a:rPr lang="ru-RU" sz="1400" b="1" smtClean="0">
                <a:solidFill>
                  <a:schemeClr val="tx1"/>
                </a:solidFill>
              </a:rPr>
              <a:pPr/>
              <a:t>2</a:t>
            </a:fld>
            <a:endParaRPr lang="ru-RU" sz="1400" b="1" dirty="0">
              <a:solidFill>
                <a:schemeClr val="tx1"/>
              </a:solidFill>
            </a:endParaRPr>
          </a:p>
        </p:txBody>
      </p:sp>
      <p:pic>
        <p:nvPicPr>
          <p:cNvPr id="31746" name="Picture 2" descr="Утверждена новая доктрина продовольственной безопасности РФ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43192" y="116632"/>
            <a:ext cx="1700808" cy="1700808"/>
          </a:xfrm>
          <a:prstGeom prst="rect">
            <a:avLst/>
          </a:prstGeom>
          <a:noFill/>
        </p:spPr>
      </p:pic>
      <p:sp>
        <p:nvSpPr>
          <p:cNvPr id="31748" name="AutoShape 4" descr="Утверждена новая доктри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50" name="AutoShape 6" descr="Утверждена новая доктри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0" y="39983"/>
            <a:ext cx="7236296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Одной из целей персонализированного питания как важнейшей части концепции точного питания является разработка рецептур продуктов питания и блюд с заданным составом для лечения или профилактики метаболических нарушений человека на протяжении всей жизни.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Проектирование продуктов питания – это сложный и трудоемкий процесс, как в части математического, так и технологического обеспечения. 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В связи с этим, </a:t>
            </a:r>
            <a:r>
              <a:rPr lang="ru-RU" sz="2000" b="1" dirty="0" smtClean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актуально</a:t>
            </a:r>
            <a:r>
              <a:rPr lang="ru-RU" sz="2000" dirty="0" smtClean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 применение цифровых инструментов для моделирования продуктов питания с заданным составом. 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Цель работы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– проанализировать современные цифровые инструменты, позволяющие проектировать продукты питания с заданным составом.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Задачи работы:</a:t>
            </a:r>
            <a:endParaRPr kumimoji="0" lang="ru-RU" sz="10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провести анализ рынка цифровых инструментов с функциями проектирования продуктов питания и рецептур блюд с заданным составом;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разработка математической модели и алгоритма проектирования продуктов, разработка приложения.</a:t>
            </a:r>
          </a:p>
        </p:txBody>
      </p:sp>
      <p:pic>
        <p:nvPicPr>
          <p:cNvPr id="3074" name="Picture 2" descr="Сбалансированное питание как принцип жизни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044" y="7937"/>
            <a:ext cx="1826994" cy="1826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Университет ИТМО – уникальное сочетание компетенций и возможностей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Напиток 4Move Active вишня безалкогольный негазированный с добавлением  витаминов 0,667л купить от 29.99 грн – Novus Киев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30" r="33035"/>
          <a:stretch/>
        </p:blipFill>
        <p:spPr bwMode="auto">
          <a:xfrm>
            <a:off x="8443182" y="3933056"/>
            <a:ext cx="547116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Напиток 4Move Цитрус Лайм-лимон безалкогольный негазированный с добавлением  витаминов 0,667л купить от 29.99 грн – Novus Киев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38" r="32801"/>
          <a:stretch/>
        </p:blipFill>
        <p:spPr bwMode="auto">
          <a:xfrm>
            <a:off x="7860390" y="3870176"/>
            <a:ext cx="585306" cy="1575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Онлайн-магазин Утконос — доставка продуктов на дом, купить продукты питания  с доставкой в интернет-магазине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0" r="12055"/>
          <a:stretch/>
        </p:blipFill>
        <p:spPr bwMode="auto">
          <a:xfrm>
            <a:off x="7371295" y="5445224"/>
            <a:ext cx="1014157" cy="1351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Молоко ультрапастеризованное для детей ЛЕНТА KIDS Муми-тролли с кальцием и  витаминами 3,2%, без змж, 500г - купить с доставкой, цена 64.99 -  интернет-магазин Утконос в Москве и области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954" y="5494846"/>
            <a:ext cx="622477" cy="956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2" descr="Nutrison (Nutricia) Эдванс сухая смесь 322 г — купить в интернет-магазине  по низкой цене на Яндекс Маркете"/>
          <p:cNvPicPr>
            <a:picLocks noChangeAspect="1" noChangeArrowheads="1"/>
          </p:cNvPicPr>
          <p:nvPr/>
        </p:nvPicPr>
        <p:blipFill>
          <a:blip r:embed="rId10" cstate="print"/>
          <a:srcRect r="9305"/>
          <a:stretch>
            <a:fillRect/>
          </a:stretch>
        </p:blipFill>
        <p:spPr bwMode="auto">
          <a:xfrm>
            <a:off x="6556151" y="6093296"/>
            <a:ext cx="693546" cy="764704"/>
          </a:xfrm>
          <a:prstGeom prst="rect">
            <a:avLst/>
          </a:prstGeom>
          <a:noFill/>
        </p:spPr>
      </p:pic>
      <p:pic>
        <p:nvPicPr>
          <p:cNvPr id="15" name="Picture 20" descr="Nutrimixtura Extra – Nutrimixtura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652120" y="5949280"/>
            <a:ext cx="1008112" cy="1008112"/>
          </a:xfrm>
          <a:prstGeom prst="rect">
            <a:avLst/>
          </a:prstGeom>
          <a:noFill/>
        </p:spPr>
      </p:pic>
      <p:pic>
        <p:nvPicPr>
          <p:cNvPr id="16" name="Picture 8" descr="Вода &quot;Vitamin Well&quot; Awake, 0.5 л — купить воду &quot;Витамин Велл&quot; Эвейк, со  вкусом малины, 500 мл – цена 168 руб, отзывы в Winestyle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452320" y="3933056"/>
            <a:ext cx="439475" cy="1440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473"/>
            <a:ext cx="8363272" cy="1930226"/>
          </a:xfrm>
        </p:spPr>
        <p:txBody>
          <a:bodyPr>
            <a:noAutofit/>
          </a:bodyPr>
          <a:lstStyle/>
          <a:p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Анализ рынка цифровых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инструментов, обеспечивающих </a:t>
            </a:r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расчет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количества компонентов </a:t>
            </a:r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рецептур при задании конкретных свойств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продукта</a:t>
            </a:r>
            <a:endParaRPr lang="ru-RU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916832"/>
            <a:ext cx="8712968" cy="4824536"/>
          </a:xfrm>
        </p:spPr>
        <p:txBody>
          <a:bodyPr>
            <a:normAutofit fontScale="70000" lnSpcReduction="20000"/>
          </a:bodyPr>
          <a:lstStyle/>
          <a:p>
            <a:pPr marL="0" indent="0" fontAlgn="base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Основными представителями рынка являются:</a:t>
            </a:r>
          </a:p>
          <a:p>
            <a:pPr fontAlgn="base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Exel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fontAlgn="base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MathCad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fontAlgn="base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MathLab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Etalon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Онлайн-система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для расчёта рационов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школьного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питания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ШкоОптиПит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fontAlgn="base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Generic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2.0;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ФАБИУС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Хлебопек;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Общепит;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Технолог-кулинар»;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Технолог-кондитер»;</a:t>
            </a:r>
          </a:p>
          <a:p>
            <a:pPr fontAlgn="base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Вижен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-Софт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«Шеф Эксперт».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732240" y="6376243"/>
            <a:ext cx="2133600" cy="365125"/>
          </a:xfrm>
        </p:spPr>
        <p:txBody>
          <a:bodyPr/>
          <a:lstStyle/>
          <a:p>
            <a:fld id="{8AC55D06-BF75-4F7D-90C3-310408847925}" type="slidenum">
              <a:rPr lang="ru-RU" sz="1400" b="1" smtClean="0">
                <a:solidFill>
                  <a:schemeClr val="tx1"/>
                </a:solidFill>
              </a:rPr>
              <a:pPr/>
              <a:t>3</a:t>
            </a:fld>
            <a:endParaRPr lang="ru-RU" sz="1400" b="1">
              <a:solidFill>
                <a:schemeClr val="tx1"/>
              </a:solidFill>
            </a:endParaRPr>
          </a:p>
        </p:txBody>
      </p:sp>
      <p:pic>
        <p:nvPicPr>
          <p:cNvPr id="5" name="Picture 2" descr="bo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7949" y="2229247"/>
            <a:ext cx="2052544" cy="2052544"/>
          </a:xfrm>
          <a:prstGeom prst="rect">
            <a:avLst/>
          </a:prstGeom>
          <a:noFill/>
        </p:spPr>
      </p:pic>
      <p:pic>
        <p:nvPicPr>
          <p:cNvPr id="6" name="Picture 4" descr="1С:Предприятие 8. Общепи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2204864"/>
            <a:ext cx="1674604" cy="1800200"/>
          </a:xfrm>
          <a:prstGeom prst="rect">
            <a:avLst/>
          </a:prstGeom>
          <a:noFill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 l="22637" t="16100" r="24013" b="22700"/>
          <a:stretch>
            <a:fillRect/>
          </a:stretch>
        </p:blipFill>
        <p:spPr bwMode="auto">
          <a:xfrm>
            <a:off x="5537859" y="4377655"/>
            <a:ext cx="3347864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236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Материалы к уроку &amp;quot;Организация обратного расчета в MS Excel. Подбор  параметра&amp;quot; (1 курс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0" y="1143000"/>
            <a:ext cx="6688743" cy="37624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55D06-BF75-4F7D-90C3-310408847925}" type="slidenum">
              <a:rPr lang="ru-RU" sz="1400" b="1" smtClean="0">
                <a:solidFill>
                  <a:schemeClr val="tx1"/>
                </a:solidFill>
              </a:rPr>
              <a:pPr/>
              <a:t>4</a:t>
            </a:fld>
            <a:endParaRPr lang="ru-RU" sz="1400" b="1">
              <a:solidFill>
                <a:schemeClr val="tx1"/>
              </a:solidFill>
            </a:endParaRPr>
          </a:p>
        </p:txBody>
      </p:sp>
      <p:pic>
        <p:nvPicPr>
          <p:cNvPr id="1026" name="Picture 2" descr="https://fs00.infourok.ru/images/doc/242/225547/1/hello_html_2c24566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40235"/>
            <a:ext cx="7488832" cy="4226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-180528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MS Ex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el</a:t>
            </a:r>
            <a:endParaRPr lang="ru-RU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6" descr="Знакомство с MS Exc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Знакомство с MS Exce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0960" y="84482"/>
            <a:ext cx="2016224" cy="1058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746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55D06-BF75-4F7D-90C3-310408847925}" type="slidenum">
              <a:rPr lang="ru-RU" sz="1400" b="1" smtClean="0">
                <a:solidFill>
                  <a:schemeClr val="tx1"/>
                </a:solidFill>
              </a:rPr>
              <a:pPr/>
              <a:t>5</a:t>
            </a:fld>
            <a:endParaRPr lang="ru-RU" sz="1400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MathCAD workspace. MathCAD workspace. Energies 2021, 14, x FOR PEER... |  Download Scientific Diagra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10605"/>
            <a:ext cx="5597624" cy="43398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-180528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u="sng" dirty="0" err="1" smtClean="0">
                <a:latin typeface="Times New Roman" pitchFamily="18" charset="0"/>
                <a:cs typeface="Times New Roman" pitchFamily="18" charset="0"/>
              </a:rPr>
              <a:t>MathCad</a:t>
            </a:r>
            <a:endParaRPr lang="ru-RU" b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Mathcad 6.0.0.0 - Скачать на ПК бесплатн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323" y="1935790"/>
            <a:ext cx="5910017" cy="4445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athcad: Math Software for Engineering Calculations | Mathca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359" y="116632"/>
            <a:ext cx="1625641" cy="1624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380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面向产品的AUTOSAR应用软件开发- 视频- MATLAB &amp; Simulin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612894"/>
            <a:ext cx="6570068" cy="36956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55D06-BF75-4F7D-90C3-310408847925}" type="slidenum">
              <a:rPr lang="ru-RU" sz="1400" b="1" smtClean="0">
                <a:solidFill>
                  <a:schemeClr val="tx1"/>
                </a:solidFill>
              </a:rPr>
              <a:pPr/>
              <a:t>6</a:t>
            </a:fld>
            <a:endParaRPr lang="ru-RU" sz="1400" b="1">
              <a:solidFill>
                <a:schemeClr val="tx1"/>
              </a:solidFill>
            </a:endParaRPr>
          </a:p>
        </p:txBody>
      </p:sp>
      <p:pic>
        <p:nvPicPr>
          <p:cNvPr id="3074" name="Picture 2" descr="MATLAB Logo and symbol, meaning, history, PNG, bra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144" y="-387424"/>
            <a:ext cx="3255829" cy="1831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-180528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u="sng" dirty="0" err="1" smtClean="0">
                <a:latin typeface="Times New Roman" pitchFamily="18" charset="0"/>
                <a:cs typeface="Times New Roman" pitchFamily="18" charset="0"/>
              </a:rPr>
              <a:t>MathLab</a:t>
            </a:r>
            <a:endParaRPr lang="ru-RU" b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Learning MathLAB Programming 6 Basic Arithmatic - YouTub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6789627" cy="3819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57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6763570"/>
              </p:ext>
            </p:extLst>
          </p:nvPr>
        </p:nvGraphicFramePr>
        <p:xfrm>
          <a:off x="457200" y="98049"/>
          <a:ext cx="8229600" cy="4411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79865" y="6470179"/>
            <a:ext cx="2133600" cy="365125"/>
          </a:xfrm>
        </p:spPr>
        <p:txBody>
          <a:bodyPr/>
          <a:lstStyle/>
          <a:p>
            <a:fld id="{8AC55D06-BF75-4F7D-90C3-310408847925}" type="slidenum">
              <a:rPr lang="ru-RU" sz="1400" b="1" smtClean="0">
                <a:solidFill>
                  <a:schemeClr val="tx1"/>
                </a:solidFill>
              </a:rPr>
              <a:pPr/>
              <a:t>7</a:t>
            </a:fld>
            <a:endParaRPr lang="ru-RU" sz="1400" b="1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725" y="501770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fontAlgn="base">
              <a:buFontTx/>
              <a:buChar char="-"/>
            </a:pPr>
            <a:r>
              <a:rPr lang="ru-RU" dirty="0" smtClean="0">
                <a:latin typeface="Bahnschrift SemiBold SemiConden" pitchFamily="34" charset="0"/>
              </a:rPr>
              <a:t>Высокая стоимость;</a:t>
            </a:r>
          </a:p>
          <a:p>
            <a:pPr marL="285750" indent="-285750" fontAlgn="base">
              <a:buFontTx/>
              <a:buChar char="-"/>
            </a:pPr>
            <a:r>
              <a:rPr lang="ru-RU" dirty="0" smtClean="0">
                <a:latin typeface="Bahnschrift SemiBold SemiConden" pitchFamily="34" charset="0"/>
              </a:rPr>
              <a:t>Повышенные </a:t>
            </a:r>
            <a:r>
              <a:rPr lang="ru-RU" dirty="0">
                <a:latin typeface="Bahnschrift SemiBold SemiConden" pitchFamily="34" charset="0"/>
              </a:rPr>
              <a:t>требования к уровню компьютерной подготовки </a:t>
            </a:r>
            <a:r>
              <a:rPr lang="ru-RU" dirty="0" smtClean="0">
                <a:latin typeface="Bahnschrift SemiBold SemiConden" pitchFamily="34" charset="0"/>
              </a:rPr>
              <a:t>персонала.</a:t>
            </a:r>
            <a:endParaRPr lang="ru-RU" dirty="0">
              <a:latin typeface="Bahnschrift SemiBold SemiConden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67744" y="449774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ru-RU" sz="3600" b="1" u="sng" dirty="0" smtClean="0">
                <a:solidFill>
                  <a:srgbClr val="FF0000"/>
                </a:solidFill>
                <a:latin typeface="Bahnschrift SemiBold SemiConden" pitchFamily="34" charset="0"/>
              </a:rPr>
              <a:t>НЕДОСТАТКИ:</a:t>
            </a:r>
            <a:endParaRPr lang="ru-RU" sz="3600" b="1" u="sng" dirty="0">
              <a:solidFill>
                <a:srgbClr val="FF0000"/>
              </a:solidFill>
              <a:latin typeface="Bahnschrift SemiBold SemiConden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18670" y="4990663"/>
            <a:ext cx="459025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buFontTx/>
              <a:buChar char="-"/>
            </a:pPr>
            <a:r>
              <a:rPr lang="ru-RU" sz="1600" dirty="0">
                <a:latin typeface="Bahnschrift SemiBold SemiConden" pitchFamily="34" charset="0"/>
              </a:rPr>
              <a:t>О</a:t>
            </a:r>
            <a:r>
              <a:rPr lang="ru-RU" sz="1600" dirty="0" smtClean="0">
                <a:latin typeface="Bahnschrift SemiBold SemiConden" pitchFamily="34" charset="0"/>
              </a:rPr>
              <a:t>граниченность </a:t>
            </a:r>
            <a:r>
              <a:rPr lang="ru-RU" sz="1600" dirty="0">
                <a:latin typeface="Bahnschrift SemiBold SemiConden" pitchFamily="34" charset="0"/>
              </a:rPr>
              <a:t>сведений по альтернативным сырьевым </a:t>
            </a:r>
            <a:r>
              <a:rPr lang="ru-RU" sz="1600" dirty="0" smtClean="0">
                <a:latin typeface="Bahnschrift SemiBold SemiConden" pitchFamily="34" charset="0"/>
              </a:rPr>
              <a:t>ингредиентам;</a:t>
            </a:r>
          </a:p>
          <a:p>
            <a:pPr marL="285750" indent="-285750" fontAlgn="base">
              <a:buFontTx/>
              <a:buChar char="-"/>
            </a:pPr>
            <a:r>
              <a:rPr lang="ru-RU" sz="1600" dirty="0" smtClean="0">
                <a:latin typeface="Bahnschrift SemiBold SemiConden" pitchFamily="34" charset="0"/>
              </a:rPr>
              <a:t>Привязка </a:t>
            </a:r>
            <a:r>
              <a:rPr lang="ru-RU" sz="1600" dirty="0">
                <a:latin typeface="Bahnschrift SemiBold SemiConden" pitchFamily="34" charset="0"/>
              </a:rPr>
              <a:t>к офисным программам общего назначения и конкретным видам продовольственных </a:t>
            </a:r>
            <a:r>
              <a:rPr lang="ru-RU" sz="1600" dirty="0" smtClean="0">
                <a:latin typeface="Bahnschrift SemiBold SemiConden" pitchFamily="34" charset="0"/>
              </a:rPr>
              <a:t>продуктов;</a:t>
            </a:r>
          </a:p>
          <a:p>
            <a:pPr marL="285750" indent="-285750" fontAlgn="base">
              <a:buFontTx/>
              <a:buChar char="-"/>
            </a:pPr>
            <a:r>
              <a:rPr lang="ru-RU" sz="1600" dirty="0" smtClean="0">
                <a:latin typeface="Bahnschrift SemiBold SemiConden" pitchFamily="34" charset="0"/>
              </a:rPr>
              <a:t>Недостаточно </a:t>
            </a:r>
            <a:r>
              <a:rPr lang="ru-RU" sz="1600" dirty="0">
                <a:latin typeface="Bahnschrift SemiBold SemiConden" pitchFamily="34" charset="0"/>
              </a:rPr>
              <a:t>высокий уровень защиты интеллектуальной </a:t>
            </a:r>
            <a:r>
              <a:rPr lang="ru-RU" sz="1600" dirty="0" smtClean="0">
                <a:latin typeface="Bahnschrift SemiBold SemiConden" pitchFamily="34" charset="0"/>
              </a:rPr>
              <a:t>собственности.</a:t>
            </a:r>
            <a:endParaRPr lang="ru-RU" sz="1600" dirty="0">
              <a:latin typeface="Bahnschrift SemiBold SemiConde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00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0"/>
            <a:ext cx="8229600" cy="1143000"/>
          </a:xfrm>
        </p:spPr>
        <p:txBody>
          <a:bodyPr/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Система «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Etalon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876256" y="6367538"/>
            <a:ext cx="2133600" cy="365125"/>
          </a:xfrm>
        </p:spPr>
        <p:txBody>
          <a:bodyPr/>
          <a:lstStyle/>
          <a:p>
            <a:fld id="{8AC55D06-BF75-4F7D-90C3-310408847925}" type="slidenum">
              <a:rPr lang="ru-RU" sz="1400" b="1" smtClean="0">
                <a:solidFill>
                  <a:schemeClr val="tx1"/>
                </a:solidFill>
              </a:rPr>
              <a:pPr/>
              <a:t>8</a:t>
            </a:fld>
            <a:endParaRPr lang="ru-RU" sz="1400" b="1">
              <a:solidFill>
                <a:schemeClr val="tx1"/>
              </a:solidFill>
            </a:endParaRPr>
          </a:p>
        </p:txBody>
      </p:sp>
      <p:sp>
        <p:nvSpPr>
          <p:cNvPr id="36868" name="AutoShape 4" descr="SQL Server: The Right Way To Build A “Small” SQL Server - pbITpro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70" name="AutoShape 6" descr="SQL Server: The Right Way To Build A “Small” SQL Server - pbITpro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76" name="Picture 12" descr="База данных Access Общепит - Базы данных Acces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80728"/>
            <a:ext cx="4968552" cy="32458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6878" name="AutoShape 14" descr="База данных Access Общепит - Базы данных Access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82" name="Picture 18" descr="Базы данных Acce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260648"/>
            <a:ext cx="3105150" cy="710183"/>
          </a:xfrm>
          <a:prstGeom prst="rect">
            <a:avLst/>
          </a:prstGeom>
          <a:noFill/>
        </p:spPr>
      </p:pic>
      <p:pic>
        <p:nvPicPr>
          <p:cNvPr id="14" name="Содержимое 13" descr="obshepit-access-02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3707904" y="2204864"/>
            <a:ext cx="5436096" cy="32995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 descr="obshepit-access-04.jpg"/>
          <p:cNvPicPr>
            <a:picLocks noChangeAspect="1"/>
          </p:cNvPicPr>
          <p:nvPr/>
        </p:nvPicPr>
        <p:blipFill>
          <a:blip r:embed="rId5" cstate="print"/>
          <a:srcRect t="19339"/>
          <a:stretch>
            <a:fillRect/>
          </a:stretch>
        </p:blipFill>
        <p:spPr>
          <a:xfrm>
            <a:off x="251520" y="4437113"/>
            <a:ext cx="4824536" cy="2295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u="sng" dirty="0" err="1" smtClean="0">
                <a:latin typeface="Times New Roman" pitchFamily="18" charset="0"/>
                <a:cs typeface="Times New Roman" pitchFamily="18" charset="0"/>
              </a:rPr>
              <a:t>Онлайн-система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 для расчета рационов школьного питания </a:t>
            </a:r>
            <a:r>
              <a:rPr lang="ru-RU" sz="3200" b="1" u="sng" dirty="0" err="1" smtClean="0">
                <a:latin typeface="Times New Roman" pitchFamily="18" charset="0"/>
                <a:cs typeface="Times New Roman" pitchFamily="18" charset="0"/>
              </a:rPr>
              <a:t>ШкоОптиПит</a:t>
            </a:r>
            <a:endParaRPr lang="ru-RU" sz="3200" b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Без названия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68344" y="0"/>
            <a:ext cx="1359594" cy="1359594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804248" y="6376538"/>
            <a:ext cx="2133600" cy="365125"/>
          </a:xfrm>
        </p:spPr>
        <p:txBody>
          <a:bodyPr/>
          <a:lstStyle/>
          <a:p>
            <a:fld id="{8AC55D06-BF75-4F7D-90C3-310408847925}" type="slidenum">
              <a:rPr lang="ru-RU" sz="1400" b="1" smtClean="0">
                <a:solidFill>
                  <a:schemeClr val="tx1"/>
                </a:solidFill>
              </a:rPr>
              <a:pPr/>
              <a:t>9</a:t>
            </a:fld>
            <a:endParaRPr lang="ru-RU" sz="1400" b="1">
              <a:solidFill>
                <a:schemeClr val="tx1"/>
              </a:solidFill>
            </a:endParaRPr>
          </a:p>
        </p:txBody>
      </p:sp>
      <p:sp>
        <p:nvSpPr>
          <p:cNvPr id="37890" name="AutoShape 2" descr="1С:Школьное питание - Описа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4" name="Picture 6" descr="РеБиКа : Школьное питание, обзорное видео. Комбинат питания - YouTube"/>
          <p:cNvPicPr>
            <a:picLocks noChangeAspect="1" noChangeArrowheads="1"/>
          </p:cNvPicPr>
          <p:nvPr/>
        </p:nvPicPr>
        <p:blipFill>
          <a:blip r:embed="rId3" cstate="print"/>
          <a:srcRect l="922" t="4918"/>
          <a:stretch>
            <a:fillRect/>
          </a:stretch>
        </p:blipFill>
        <p:spPr bwMode="auto">
          <a:xfrm>
            <a:off x="1619672" y="2924944"/>
            <a:ext cx="6732240" cy="36341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7895" name="Picture 7"/>
          <p:cNvPicPr>
            <a:picLocks noChangeAspect="1" noChangeArrowheads="1"/>
          </p:cNvPicPr>
          <p:nvPr/>
        </p:nvPicPr>
        <p:blipFill>
          <a:blip r:embed="rId4" cstate="print"/>
          <a:srcRect l="8856" t="17934" r="32082" b="42167"/>
          <a:stretch>
            <a:fillRect/>
          </a:stretch>
        </p:blipFill>
        <p:spPr bwMode="auto">
          <a:xfrm>
            <a:off x="179512" y="1196752"/>
            <a:ext cx="7056784" cy="2681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1356</TotalTime>
  <Words>393</Words>
  <Application>Microsoft Office PowerPoint</Application>
  <PresentationFormat>Экран (4:3)</PresentationFormat>
  <Paragraphs>73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ЦИФРОВЫЕ ИНСТРУМЕНТЫ РАЗРАБОТКИ РЕЦЕПТУР ДЛЯ ФОРМИРОВАНИЯ РАЦИОНОВ ПЕРСОНАЛИЗИРОВАННОГО ПИТАНИЯ</vt:lpstr>
      <vt:lpstr>Презентация PowerPoint</vt:lpstr>
      <vt:lpstr>Анализ рынка цифровых инструментов, обеспечивающих расчет количества компонентов рецептур при задании конкретных свойств продукта</vt:lpstr>
      <vt:lpstr>Презентация PowerPoint</vt:lpstr>
      <vt:lpstr>Презентация PowerPoint</vt:lpstr>
      <vt:lpstr>Презентация PowerPoint</vt:lpstr>
      <vt:lpstr>Презентация PowerPoint</vt:lpstr>
      <vt:lpstr>Система «Etalon»</vt:lpstr>
      <vt:lpstr>Онлайн-система для расчета рационов школьного питания ШкоОптиПит</vt:lpstr>
      <vt:lpstr>Generic 2.0</vt:lpstr>
      <vt:lpstr>КИС ФАБИУС - Хлебопек</vt:lpstr>
      <vt:lpstr>1С: Общепит</vt:lpstr>
      <vt:lpstr>Презентация PowerPoint</vt:lpstr>
      <vt:lpstr>«Технолог-кондитер»</vt:lpstr>
      <vt:lpstr>Вижен-Софт:Питание в детском саду </vt:lpstr>
      <vt:lpstr>Программа «Шеф Эксперт»</vt:lpstr>
      <vt:lpstr>Разработка цифровых инструментов для проектирования продуктов питания с заданным составом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БИОЛОГИЧЕСКАЯ ТРАНСФОРМАЦИЯ ВИНОГРАДНЫХ ВЫЖИМОК С ЦЕЛЬЮ ПРОИЗВОДСТВА НАПИТКОВ ДЛЯ ПЕРСОНАЛИЗИРОВАННОГО ПИТАНИЯ</dc:title>
  <dc:creator>Бабакина Мария</dc:creator>
  <cp:lastModifiedBy>Бабакина Мария</cp:lastModifiedBy>
  <cp:revision>126</cp:revision>
  <dcterms:created xsi:type="dcterms:W3CDTF">2023-01-31T07:57:51Z</dcterms:created>
  <dcterms:modified xsi:type="dcterms:W3CDTF">2023-02-06T18:35:01Z</dcterms:modified>
</cp:coreProperties>
</file>